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Nunito" pitchFamily="2" charset="0"/>
      <p:regular r:id="rId50"/>
      <p:bold r:id="rId51"/>
      <p:italic r:id="rId52"/>
      <p:boldItalic r:id="rId53"/>
    </p:embeddedFont>
    <p:embeddedFont>
      <p:font typeface="Nunito ExtraBold" pitchFamily="2" charset="0"/>
      <p:bold r:id="rId54"/>
      <p:boldItalic r:id="rId55"/>
    </p:embeddedFont>
    <p:embeddedFont>
      <p:font typeface="Raleway ExtraBold" pitchFamily="2" charset="0"/>
      <p:bold r:id="rId56"/>
      <p:boldItalic r:id="rId57"/>
    </p:embeddedFont>
    <p:embeddedFont>
      <p:font typeface="Roboto Thin" panose="02000000000000000000" pitchFamily="2" charset="0"/>
      <p:regular r:id="rId58"/>
      <p:bold r:id="rId59"/>
      <p:italic r:id="rId60"/>
      <p:boldItalic r:id="rId61"/>
    </p:embeddedFont>
    <p:embeddedFont>
      <p:font typeface="Trebuchet MS" panose="020B060302020202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jat Nagavka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F2EF95-D10B-4698-9C26-D6662350DE37}">
  <a:tblStyle styleId="{CBF2EF95-D10B-4698-9C26-D6662350DE37}"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16C370C8-7520-492D-BCD4-8BB9F7C14C5A}" styleName="Table_1">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0F79524E-5E15-49CE-80A8-045AA25956DB}"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08B0D24-7EA8-4C63-A8CC-0DA2E37FB24A}"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7b1854b165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17b1854b165_1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7b1854b165_13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17b1854b165_13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7b1854b165_13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17b1854b165_13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7b1854b165_13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7b1854b165_13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7b1854b165_1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17b1854b165_13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7b1854b165_1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g17b1854b165_13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7b1854b165_13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17b1854b165_13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7b1854b165_13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7b1854b165_13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7b1854b165_13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17b1854b165_13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7b1854b165_13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17b1854b165_13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7b1854b165_13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17b1854b165_13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7b1854b165_1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17b1854b165_13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7c031511b2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17c031511b2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7b1854b165_1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17b1854b165_13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7b1854b165_13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17b1854b165_13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7b1854b165_13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7b1854b165_13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7b1854b165_13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17b1854b165_13_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7b1854b165_13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7b1854b165_13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7b1854b165_13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7b1854b165_13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7b1854b165_13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17b1854b165_13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7b1854b165_13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17b1854b165_13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7b1854b165_13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7b1854b165_13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7b1854b165_1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17b1854b165_13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7b1854b165_13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7b1854b165_13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7b1854b165_13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7b1854b165_13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7b1854b165_13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17b1854b165_13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7b1854b165_13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17b1854b165_13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7b1854b165_13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17b1854b165_13_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7b1854b165_13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17b1854b165_13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7b1854b165_13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17b1854b165_13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7b1854b165_13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7b1854b165_13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7bf0aae91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17bf0aae91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7b1854b165_13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7b1854b165_13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7b1854b165_13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17b1854b165_13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7b1854b165_13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7b1854b165_13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7c031511b2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7c031511b2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7b1854b165_13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17b1854b165_13_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7b1854b165_13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6" name="Google Shape;506;g17b1854b165_13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7b1854b165_1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17b1854b165_13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7b1854b165_13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17b1854b165_13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7b1854b165_13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17b1854b165_13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1854b165_1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17b1854b165_13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7b1854b165_13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17b1854b165_13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2"/>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4" name="Google Shape;14;p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11"/>
          <p:cNvGrpSpPr/>
          <p:nvPr/>
        </p:nvGrpSpPr>
        <p:grpSpPr>
          <a:xfrm>
            <a:off x="5959222" y="4119576"/>
            <a:ext cx="2520951" cy="1024165"/>
            <a:chOff x="6917201" y="0"/>
            <a:chExt cx="2227776"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11"/>
          <p:cNvGrpSpPr/>
          <p:nvPr/>
        </p:nvGrpSpPr>
        <p:grpSpPr>
          <a:xfrm>
            <a:off x="199149" y="2"/>
            <a:ext cx="2795413" cy="1083308"/>
            <a:chOff x="6917201" y="0"/>
            <a:chExt cx="2227776"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11"/>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0"/>
              </a:spcBef>
              <a:spcAft>
                <a:spcPts val="0"/>
              </a:spcAft>
              <a:buSzPts val="1100"/>
              <a:buChar char="○"/>
              <a:defRPr/>
            </a:lvl2pPr>
            <a:lvl3pPr marL="1371600" lvl="2" indent="-298450" algn="ctr">
              <a:lnSpc>
                <a:spcPct val="115000"/>
              </a:lnSpc>
              <a:spcBef>
                <a:spcPts val="0"/>
              </a:spcBef>
              <a:spcAft>
                <a:spcPts val="0"/>
              </a:spcAft>
              <a:buSzPts val="1100"/>
              <a:buChar char="■"/>
              <a:defRPr/>
            </a:lvl3pPr>
            <a:lvl4pPr marL="1828800" lvl="3" indent="-298450" algn="ctr">
              <a:lnSpc>
                <a:spcPct val="115000"/>
              </a:lnSpc>
              <a:spcBef>
                <a:spcPts val="0"/>
              </a:spcBef>
              <a:spcAft>
                <a:spcPts val="0"/>
              </a:spcAft>
              <a:buSzPts val="1100"/>
              <a:buChar char="●"/>
              <a:defRPr/>
            </a:lvl4pPr>
            <a:lvl5pPr marL="2286000" lvl="4" indent="-298450" algn="ctr">
              <a:lnSpc>
                <a:spcPct val="115000"/>
              </a:lnSpc>
              <a:spcBef>
                <a:spcPts val="0"/>
              </a:spcBef>
              <a:spcAft>
                <a:spcPts val="0"/>
              </a:spcAft>
              <a:buSzPts val="1100"/>
              <a:buChar char="○"/>
              <a:defRPr/>
            </a:lvl5pPr>
            <a:lvl6pPr marL="2743200" lvl="5" indent="-298450" algn="ctr">
              <a:lnSpc>
                <a:spcPct val="115000"/>
              </a:lnSpc>
              <a:spcBef>
                <a:spcPts val="0"/>
              </a:spcBef>
              <a:spcAft>
                <a:spcPts val="0"/>
              </a:spcAft>
              <a:buSzPts val="1100"/>
              <a:buChar char="■"/>
              <a:defRPr/>
            </a:lvl6pPr>
            <a:lvl7pPr marL="3200400" lvl="6" indent="-298450" algn="ctr">
              <a:lnSpc>
                <a:spcPct val="115000"/>
              </a:lnSpc>
              <a:spcBef>
                <a:spcPts val="0"/>
              </a:spcBef>
              <a:spcAft>
                <a:spcPts val="0"/>
              </a:spcAft>
              <a:buSzPts val="1100"/>
              <a:buChar char="●"/>
              <a:defRPr/>
            </a:lvl7pPr>
            <a:lvl8pPr marL="3657600" lvl="7" indent="-298450" algn="ctr">
              <a:lnSpc>
                <a:spcPct val="115000"/>
              </a:lnSpc>
              <a:spcBef>
                <a:spcPts val="0"/>
              </a:spcBef>
              <a:spcAft>
                <a:spcPts val="0"/>
              </a:spcAft>
              <a:buSzPts val="1100"/>
              <a:buChar char="○"/>
              <a:defRPr/>
            </a:lvl8pPr>
            <a:lvl9pPr marL="4114800" lvl="8" indent="-298450" algn="ctr">
              <a:lnSpc>
                <a:spcPct val="115000"/>
              </a:lnSpc>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
        <p:cNvGrpSpPr/>
        <p:nvPr/>
      </p:nvGrpSpPr>
      <p:grpSpPr>
        <a:xfrm>
          <a:off x="0" y="0"/>
          <a:ext cx="0" cy="0"/>
          <a:chOff x="0" y="0"/>
          <a:chExt cx="0" cy="0"/>
        </a:xfrm>
      </p:grpSpPr>
      <p:sp>
        <p:nvSpPr>
          <p:cNvPr id="16" name="Google Shape;16;p3"/>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0" name="Google Shape;20;p3"/>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1" name="Google Shape;21;p3"/>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2" name="Google Shape;22;p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
        <p:cNvGrpSpPr/>
        <p:nvPr/>
      </p:nvGrpSpPr>
      <p:grpSpPr>
        <a:xfrm>
          <a:off x="0" y="0"/>
          <a:ext cx="0" cy="0"/>
          <a:chOff x="0" y="0"/>
          <a:chExt cx="0" cy="0"/>
        </a:xfrm>
      </p:grpSpPr>
      <p:sp>
        <p:nvSpPr>
          <p:cNvPr id="24" name="Google Shape;24;p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 name="Google Shape;28;p4"/>
          <p:cNvGrpSpPr/>
          <p:nvPr/>
        </p:nvGrpSpPr>
        <p:grpSpPr>
          <a:xfrm>
            <a:off x="255200" y="592"/>
            <a:ext cx="2250363" cy="1044300"/>
            <a:chOff x="255200" y="592"/>
            <a:chExt cx="2250363" cy="1044300"/>
          </a:xfrm>
        </p:grpSpPr>
        <p:sp>
          <p:nvSpPr>
            <p:cNvPr id="29" name="Google Shape;29;p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 name="Google Shape;32;p4"/>
          <p:cNvGrpSpPr/>
          <p:nvPr/>
        </p:nvGrpSpPr>
        <p:grpSpPr>
          <a:xfrm>
            <a:off x="905395" y="592"/>
            <a:ext cx="2250363" cy="1044300"/>
            <a:chOff x="905395" y="592"/>
            <a:chExt cx="2250363" cy="1044300"/>
          </a:xfrm>
        </p:grpSpPr>
        <p:sp>
          <p:nvSpPr>
            <p:cNvPr id="33" name="Google Shape;33;p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 name="Google Shape;36;p4"/>
          <p:cNvGrpSpPr/>
          <p:nvPr/>
        </p:nvGrpSpPr>
        <p:grpSpPr>
          <a:xfrm>
            <a:off x="7057468" y="5088"/>
            <a:ext cx="1851281" cy="752108"/>
            <a:chOff x="6917201" y="0"/>
            <a:chExt cx="2227776" cy="863400"/>
          </a:xfrm>
        </p:grpSpPr>
        <p:sp>
          <p:nvSpPr>
            <p:cNvPr id="37" name="Google Shape;37;p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4"/>
          <p:cNvGrpSpPr/>
          <p:nvPr/>
        </p:nvGrpSpPr>
        <p:grpSpPr>
          <a:xfrm>
            <a:off x="6553032" y="4217852"/>
            <a:ext cx="2389067" cy="925737"/>
            <a:chOff x="6917201" y="0"/>
            <a:chExt cx="2227776" cy="863400"/>
          </a:xfrm>
        </p:grpSpPr>
        <p:sp>
          <p:nvSpPr>
            <p:cNvPr id="41" name="Google Shape;41;p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 name="Google Shape;44;p4"/>
          <p:cNvGrpSpPr/>
          <p:nvPr/>
        </p:nvGrpSpPr>
        <p:grpSpPr>
          <a:xfrm>
            <a:off x="199149" y="4055652"/>
            <a:ext cx="2795413" cy="1083308"/>
            <a:chOff x="6917201" y="0"/>
            <a:chExt cx="2227776" cy="863400"/>
          </a:xfrm>
        </p:grpSpPr>
        <p:sp>
          <p:nvSpPr>
            <p:cNvPr id="45" name="Google Shape;45;p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4"/>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49" name="Google Shape;49;p4"/>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50" name="Google Shape;50;p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p5"/>
          <p:cNvGrpSpPr/>
          <p:nvPr/>
        </p:nvGrpSpPr>
        <p:grpSpPr>
          <a:xfrm>
            <a:off x="5594191" y="3961115"/>
            <a:ext cx="2910144" cy="1182340"/>
            <a:chOff x="6917201" y="0"/>
            <a:chExt cx="2227776" cy="863400"/>
          </a:xfrm>
        </p:grpSpPr>
        <p:sp>
          <p:nvSpPr>
            <p:cNvPr id="54" name="Google Shape;54;p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 name="Google Shape;57;p5"/>
          <p:cNvGrpSpPr/>
          <p:nvPr/>
        </p:nvGrpSpPr>
        <p:grpSpPr>
          <a:xfrm>
            <a:off x="199149" y="2"/>
            <a:ext cx="2795413" cy="1083308"/>
            <a:chOff x="6917201" y="0"/>
            <a:chExt cx="2227776" cy="863400"/>
          </a:xfrm>
        </p:grpSpPr>
        <p:sp>
          <p:nvSpPr>
            <p:cNvPr id="58" name="Google Shape;58;p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5"/>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62" name="Google Shape;62;p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6"/>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8" name="Google Shape;68;p6"/>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9" name="Google Shape;69;p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7"/>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 name="Google Shape;85;p8"/>
          <p:cNvGrpSpPr/>
          <p:nvPr/>
        </p:nvGrpSpPr>
        <p:grpSpPr>
          <a:xfrm>
            <a:off x="34934" y="4522125"/>
            <a:ext cx="1593305" cy="617072"/>
            <a:chOff x="6917201" y="0"/>
            <a:chExt cx="2227776"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 name="Google Shape;89;p8"/>
          <p:cNvGrpSpPr/>
          <p:nvPr/>
        </p:nvGrpSpPr>
        <p:grpSpPr>
          <a:xfrm>
            <a:off x="5886353" y="1243"/>
            <a:ext cx="3257454" cy="1261514"/>
            <a:chOff x="6917201" y="0"/>
            <a:chExt cx="2227776"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 name="Google Shape;93;p8"/>
          <p:cNvSpPr txBox="1">
            <a:spLocks noGrp="1"/>
          </p:cNvSpPr>
          <p:nvPr>
            <p:ph type="title"/>
          </p:nvPr>
        </p:nvSpPr>
        <p:spPr>
          <a:xfrm>
            <a:off x="1393929" y="1301146"/>
            <a:ext cx="6366900" cy="253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9"/>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0"/>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rgbClr val="8E7CC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600">
                <a:solidFill>
                  <a:srgbClr val="7F6000"/>
                </a:solidFill>
                <a:latin typeface="Nunito ExtraBold"/>
                <a:ea typeface="Nunito ExtraBold"/>
                <a:cs typeface="Nunito ExtraBold"/>
                <a:sym typeface="Nunito ExtraBold"/>
              </a:rPr>
              <a:t>SQUANDER</a:t>
            </a:r>
            <a:endParaRPr sz="3600">
              <a:solidFill>
                <a:srgbClr val="7F6000"/>
              </a:solidFill>
              <a:latin typeface="Nunito ExtraBold"/>
              <a:ea typeface="Nunito ExtraBold"/>
              <a:cs typeface="Nunito ExtraBold"/>
              <a:sym typeface="Nunito ExtraBold"/>
            </a:endParaRPr>
          </a:p>
        </p:txBody>
      </p:sp>
      <p:sp>
        <p:nvSpPr>
          <p:cNvPr id="129" name="Google Shape;129;p13"/>
          <p:cNvSpPr txBox="1"/>
          <p:nvPr/>
        </p:nvSpPr>
        <p:spPr>
          <a:xfrm>
            <a:off x="3958475" y="2008650"/>
            <a:ext cx="484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0" name="Google Shape;130;p13"/>
          <p:cNvSpPr txBox="1"/>
          <p:nvPr/>
        </p:nvSpPr>
        <p:spPr>
          <a:xfrm>
            <a:off x="277350" y="1572750"/>
            <a:ext cx="8614500" cy="573973"/>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 sz="2200" b="0" i="0" u="none" strike="noStrike" cap="none">
                <a:solidFill>
                  <a:srgbClr val="BF9000"/>
                </a:solidFill>
                <a:latin typeface="Trebuchet MS"/>
                <a:ea typeface="Trebuchet MS"/>
                <a:cs typeface="Trebuchet MS"/>
                <a:sym typeface="Trebuchet MS"/>
              </a:rPr>
              <a:t>FALL 2022 CAPSTONE PROJECT | PROF HENRY WONG</a:t>
            </a:r>
            <a:endParaRPr sz="1000" b="0" i="0" u="none" strike="noStrike" cap="none">
              <a:solidFill>
                <a:srgbClr val="BF9000"/>
              </a:solidFill>
              <a:latin typeface="Trebuchet MS"/>
              <a:ea typeface="Trebuchet MS"/>
              <a:cs typeface="Trebuchet MS"/>
              <a:sym typeface="Trebuchet MS"/>
            </a:endParaRPr>
          </a:p>
        </p:txBody>
      </p:sp>
      <p:cxnSp>
        <p:nvCxnSpPr>
          <p:cNvPr id="131" name="Google Shape;131;p13"/>
          <p:cNvCxnSpPr/>
          <p:nvPr/>
        </p:nvCxnSpPr>
        <p:spPr>
          <a:xfrm>
            <a:off x="1529601" y="1217525"/>
            <a:ext cx="6261300" cy="16800"/>
          </a:xfrm>
          <a:prstGeom prst="straightConnector1">
            <a:avLst/>
          </a:prstGeom>
          <a:noFill/>
          <a:ln w="38100" cap="flat" cmpd="sng">
            <a:solidFill>
              <a:srgbClr val="351C75"/>
            </a:solidFill>
            <a:prstDash val="solid"/>
            <a:round/>
            <a:headEnd type="none" w="sm" len="sm"/>
            <a:tailEnd type="none" w="sm" len="sm"/>
          </a:ln>
        </p:spPr>
      </p:cxnSp>
      <p:sp>
        <p:nvSpPr>
          <p:cNvPr id="132" name="Google Shape;132;p13"/>
          <p:cNvSpPr txBox="1"/>
          <p:nvPr/>
        </p:nvSpPr>
        <p:spPr>
          <a:xfrm>
            <a:off x="1861500" y="2249500"/>
            <a:ext cx="5421000" cy="1650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Aakansha Agarwala</a:t>
            </a:r>
            <a:endParaRPr sz="1700" b="0" i="0" u="none" strike="noStrike" cap="none">
              <a:solidFill>
                <a:srgbClr val="BF9000"/>
              </a:solidFill>
              <a:latin typeface="Trebuchet MS"/>
              <a:ea typeface="Trebuchet MS"/>
              <a:cs typeface="Trebuchet MS"/>
              <a:sym typeface="Trebuchet MS"/>
            </a:endParaRPr>
          </a:p>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Austin Blaise</a:t>
            </a:r>
            <a:endParaRPr sz="1700" b="0" i="0" u="none" strike="noStrike" cap="none">
              <a:solidFill>
                <a:srgbClr val="BF9000"/>
              </a:solidFill>
              <a:latin typeface="Trebuchet MS"/>
              <a:ea typeface="Trebuchet MS"/>
              <a:cs typeface="Trebuchet MS"/>
              <a:sym typeface="Trebuchet MS"/>
            </a:endParaRPr>
          </a:p>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Nicholas Wong</a:t>
            </a:r>
            <a:endParaRPr sz="1700" b="0" i="0" u="none" strike="noStrike" cap="none">
              <a:solidFill>
                <a:srgbClr val="BF9000"/>
              </a:solidFill>
              <a:latin typeface="Trebuchet MS"/>
              <a:ea typeface="Trebuchet MS"/>
              <a:cs typeface="Trebuchet MS"/>
              <a:sym typeface="Trebuchet MS"/>
            </a:endParaRPr>
          </a:p>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Rajat Nagavkar</a:t>
            </a:r>
            <a:endParaRPr sz="1700" b="0" i="0" u="none" strike="noStrike" cap="none">
              <a:solidFill>
                <a:srgbClr val="BF9000"/>
              </a:solidFill>
              <a:latin typeface="Trebuchet MS"/>
              <a:ea typeface="Trebuchet MS"/>
              <a:cs typeface="Trebuchet MS"/>
              <a:sym typeface="Trebuchet MS"/>
            </a:endParaRPr>
          </a:p>
          <a:p>
            <a:pPr marL="0" marR="0" lvl="0" indent="0" algn="ctr" rtl="0">
              <a:lnSpc>
                <a:spcPct val="115000"/>
              </a:lnSpc>
              <a:spcBef>
                <a:spcPts val="0"/>
              </a:spcBef>
              <a:spcAft>
                <a:spcPts val="0"/>
              </a:spcAft>
              <a:buClr>
                <a:srgbClr val="000000"/>
              </a:buClr>
              <a:buSzPts val="1700"/>
              <a:buFont typeface="Arial"/>
              <a:buNone/>
            </a:pPr>
            <a:r>
              <a:rPr lang="en" sz="1700" b="0" i="0" u="none" strike="noStrike" cap="none">
                <a:solidFill>
                  <a:srgbClr val="BF9000"/>
                </a:solidFill>
                <a:latin typeface="Trebuchet MS"/>
                <a:ea typeface="Trebuchet MS"/>
                <a:cs typeface="Trebuchet MS"/>
                <a:sym typeface="Trebuchet MS"/>
              </a:rPr>
              <a:t>Suryadeep Nallana</a:t>
            </a:r>
            <a:endParaRPr sz="900" b="0" i="0" u="none" strike="noStrike" cap="none">
              <a:solidFill>
                <a:srgbClr val="BF9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333"/>
              <a:buNone/>
            </a:pPr>
            <a:r>
              <a:rPr lang="en" b="1">
                <a:latin typeface="Trebuchet MS"/>
                <a:ea typeface="Trebuchet MS"/>
                <a:cs typeface="Trebuchet MS"/>
                <a:sym typeface="Trebuchet MS"/>
              </a:rPr>
              <a:t>David, the retiree </a:t>
            </a:r>
            <a:endParaRPr b="1">
              <a:latin typeface="Trebuchet MS"/>
              <a:ea typeface="Trebuchet MS"/>
              <a:cs typeface="Trebuchet MS"/>
              <a:sym typeface="Trebuchet MS"/>
            </a:endParaRPr>
          </a:p>
        </p:txBody>
      </p:sp>
      <p:sp>
        <p:nvSpPr>
          <p:cNvPr id="237" name="Google Shape;237;p22"/>
          <p:cNvSpPr txBox="1"/>
          <p:nvPr/>
        </p:nvSpPr>
        <p:spPr>
          <a:xfrm>
            <a:off x="920250" y="2084300"/>
            <a:ext cx="7175700" cy="1369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Background Profile: </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David was a sale executive in a marketing firm. He retired from the job recently. He was successful and has been an inspiration for others in the company.  After his retirement, David brought up the interest he had for quite some time to renovate his house.  He wants to give a personal touch to the house and lead the rest of his life happily in his way. Now he is spending  all his time taking care of the process under his supervision and making a beautiful house for himself </a:t>
            </a:r>
            <a:endParaRPr sz="1100" b="0" i="0" u="none" strike="noStrike" cap="none">
              <a:solidFill>
                <a:srgbClr val="BF9000"/>
              </a:solidFill>
              <a:latin typeface="Trebuchet MS"/>
              <a:ea typeface="Trebuchet MS"/>
              <a:cs typeface="Trebuchet MS"/>
              <a:sym typeface="Trebuchet MS"/>
            </a:endParaRPr>
          </a:p>
        </p:txBody>
      </p:sp>
      <p:sp>
        <p:nvSpPr>
          <p:cNvPr id="238" name="Google Shape;238;p22"/>
          <p:cNvSpPr txBox="1"/>
          <p:nvPr/>
        </p:nvSpPr>
        <p:spPr>
          <a:xfrm>
            <a:off x="920250" y="3485025"/>
            <a:ext cx="7404600" cy="210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How can Squander help?</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Squander can be helpful for David, as he is looking after the construction works for his house. The waste can generate a lot, with all the accumulated waste, he can recognize the waste under categories  within the app and send it to his nearest garbage station. That’s make David being responsible for his waste and keeping the environment at a better position. </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Trebuchet MS"/>
                <a:ea typeface="Trebuchet MS"/>
                <a:cs typeface="Trebuchet MS"/>
                <a:sym typeface="Trebuchet MS"/>
              </a:rPr>
              <a:t> </a:t>
            </a: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pic>
        <p:nvPicPr>
          <p:cNvPr id="239" name="Google Shape;239;p22"/>
          <p:cNvPicPr preferRelativeResize="0"/>
          <p:nvPr/>
        </p:nvPicPr>
        <p:blipFill rotWithShape="1">
          <a:blip r:embed="rId3">
            <a:alphaModFix/>
          </a:blip>
          <a:srcRect/>
          <a:stretch/>
        </p:blipFill>
        <p:spPr>
          <a:xfrm>
            <a:off x="5302049" y="392512"/>
            <a:ext cx="2793900" cy="186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3"/>
          <p:cNvPicPr preferRelativeResize="0"/>
          <p:nvPr/>
        </p:nvPicPr>
        <p:blipFill rotWithShape="1">
          <a:blip r:embed="rId3">
            <a:alphaModFix/>
          </a:blip>
          <a:srcRect/>
          <a:stretch/>
        </p:blipFill>
        <p:spPr>
          <a:xfrm>
            <a:off x="1107425" y="823975"/>
            <a:ext cx="6839350" cy="4003524"/>
          </a:xfrm>
          <a:prstGeom prst="rect">
            <a:avLst/>
          </a:prstGeom>
          <a:noFill/>
          <a:ln>
            <a:noFill/>
          </a:ln>
        </p:spPr>
      </p:pic>
      <p:sp>
        <p:nvSpPr>
          <p:cNvPr id="245" name="Google Shape;245;p23"/>
          <p:cNvSpPr/>
          <p:nvPr/>
        </p:nvSpPr>
        <p:spPr>
          <a:xfrm>
            <a:off x="1628400" y="333700"/>
            <a:ext cx="6039600" cy="779400"/>
          </a:xfrm>
          <a:prstGeom prst="rect">
            <a:avLst/>
          </a:prstGeom>
          <a:solidFill>
            <a:srgbClr val="FEF2CD"/>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0" i="0" u="none" strike="noStrike" cap="none">
                <a:solidFill>
                  <a:srgbClr val="7F6000"/>
                </a:solidFill>
                <a:latin typeface="Nunito ExtraBold"/>
                <a:ea typeface="Nunito ExtraBold"/>
                <a:cs typeface="Nunito ExtraBold"/>
                <a:sym typeface="Nunito ExtraBold"/>
              </a:rPr>
              <a:t>MINIMAL VIABLE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4"/>
          <p:cNvSpPr txBox="1"/>
          <p:nvPr/>
        </p:nvSpPr>
        <p:spPr>
          <a:xfrm>
            <a:off x="1182425" y="-78400"/>
            <a:ext cx="7187100" cy="142343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800"/>
              <a:buFont typeface="Arial"/>
              <a:buNone/>
            </a:pPr>
            <a:endParaRPr sz="3800" b="0" i="0" u="none" strike="noStrike" cap="none">
              <a:solidFill>
                <a:srgbClr val="1A1A1A"/>
              </a:solidFill>
              <a:latin typeface="Raleway ExtraBold"/>
              <a:ea typeface="Raleway ExtraBold"/>
              <a:cs typeface="Raleway ExtraBold"/>
              <a:sym typeface="Raleway ExtraBold"/>
            </a:endParaRPr>
          </a:p>
          <a:p>
            <a:pPr marL="0" marR="0" lvl="0" indent="0" algn="l" rtl="0">
              <a:lnSpc>
                <a:spcPct val="115000"/>
              </a:lnSpc>
              <a:spcBef>
                <a:spcPts val="0"/>
              </a:spcBef>
              <a:spcAft>
                <a:spcPts val="0"/>
              </a:spcAft>
              <a:buClr>
                <a:srgbClr val="000000"/>
              </a:buClr>
              <a:buSzPts val="3000"/>
              <a:buFont typeface="Arial"/>
              <a:buNone/>
            </a:pPr>
            <a:r>
              <a:rPr lang="en" sz="3200" b="0" i="0" u="none" strike="noStrike" cap="none">
                <a:solidFill>
                  <a:srgbClr val="7F6000"/>
                </a:solidFill>
                <a:latin typeface="Nunito ExtraBold"/>
                <a:ea typeface="Nunito ExtraBold"/>
                <a:cs typeface="Nunito ExtraBold"/>
                <a:sym typeface="Nunito ExtraBold"/>
              </a:rPr>
              <a:t>MINIMAL VIABLE PRODUCT (MVP)</a:t>
            </a:r>
            <a:endParaRPr sz="3200" b="0" i="0" u="none" strike="noStrike" cap="none">
              <a:solidFill>
                <a:srgbClr val="7F6000"/>
              </a:solidFill>
              <a:latin typeface="Nunito ExtraBold"/>
              <a:ea typeface="Nunito ExtraBold"/>
              <a:cs typeface="Nunito ExtraBold"/>
              <a:sym typeface="Nunito ExtraBold"/>
            </a:endParaRPr>
          </a:p>
        </p:txBody>
      </p:sp>
      <p:cxnSp>
        <p:nvCxnSpPr>
          <p:cNvPr id="251" name="Google Shape;251;p24"/>
          <p:cNvCxnSpPr/>
          <p:nvPr/>
        </p:nvCxnSpPr>
        <p:spPr>
          <a:xfrm rot="10800000" flipH="1">
            <a:off x="1204925" y="1272375"/>
            <a:ext cx="7083300" cy="11400"/>
          </a:xfrm>
          <a:prstGeom prst="straightConnector1">
            <a:avLst/>
          </a:prstGeom>
          <a:noFill/>
          <a:ln w="38100" cap="flat" cmpd="sng">
            <a:solidFill>
              <a:srgbClr val="351C75"/>
            </a:solidFill>
            <a:prstDash val="solid"/>
            <a:round/>
            <a:headEnd type="none" w="sm" len="sm"/>
            <a:tailEnd type="none" w="sm" len="sm"/>
          </a:ln>
        </p:spPr>
      </p:cxnSp>
      <p:sp>
        <p:nvSpPr>
          <p:cNvPr id="252" name="Google Shape;252;p24"/>
          <p:cNvSpPr txBox="1"/>
          <p:nvPr/>
        </p:nvSpPr>
        <p:spPr>
          <a:xfrm>
            <a:off x="1070725" y="2184945"/>
            <a:ext cx="7003754" cy="1539300"/>
          </a:xfrm>
          <a:prstGeom prst="rect">
            <a:avLst/>
          </a:prstGeom>
          <a:noFill/>
          <a:ln>
            <a:noFill/>
          </a:ln>
        </p:spPr>
        <p:txBody>
          <a:bodyPr spcFirstLastPara="1" wrap="square" lIns="91425" tIns="45700" rIns="91425" bIns="45700" anchor="ctr" anchorCtr="0">
            <a:noAutofit/>
          </a:bodyPr>
          <a:lstStyle/>
          <a:p>
            <a:pPr marL="457200" marR="0" lvl="0" indent="-330200" algn="l" rtl="0">
              <a:lnSpc>
                <a:spcPct val="100000"/>
              </a:lnSpc>
              <a:spcBef>
                <a:spcPts val="0"/>
              </a:spcBef>
              <a:spcAft>
                <a:spcPts val="0"/>
              </a:spcAft>
              <a:buClr>
                <a:srgbClr val="9E7C38"/>
              </a:buClr>
              <a:buSzPts val="1600"/>
              <a:buFont typeface="Trebuchet MS"/>
              <a:buChar char="●"/>
            </a:pPr>
            <a:r>
              <a:rPr lang="en" sz="1600" b="0" i="0" u="none" strike="noStrike" cap="none">
                <a:solidFill>
                  <a:srgbClr val="BF9000"/>
                </a:solidFill>
                <a:latin typeface="Trebuchet MS"/>
                <a:ea typeface="Trebuchet MS"/>
                <a:cs typeface="Trebuchet MS"/>
                <a:sym typeface="Trebuchet MS"/>
              </a:rPr>
              <a:t>Map integration with nearby recycling factory locations</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9E7C38"/>
              </a:buClr>
              <a:buSzPts val="1600"/>
              <a:buFont typeface="Trebuchet MS"/>
              <a:buChar char="●"/>
            </a:pPr>
            <a:r>
              <a:rPr lang="en" sz="1600" b="0" i="0" u="none" strike="noStrike" cap="none">
                <a:solidFill>
                  <a:srgbClr val="BF9000"/>
                </a:solidFill>
                <a:latin typeface="Trebuchet MS"/>
                <a:ea typeface="Trebuchet MS"/>
                <a:cs typeface="Trebuchet MS"/>
                <a:sym typeface="Trebuchet MS"/>
              </a:rPr>
              <a:t>Scheduling the pick up of recycling waste by the factory</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9E7C38"/>
              </a:buClr>
              <a:buSzPts val="1600"/>
              <a:buFont typeface="Trebuchet MS"/>
              <a:buChar char="●"/>
            </a:pPr>
            <a:r>
              <a:rPr lang="en" sz="1600" b="0" i="0" u="none" strike="noStrike" cap="none">
                <a:solidFill>
                  <a:srgbClr val="BF9000"/>
                </a:solidFill>
                <a:latin typeface="Trebuchet MS"/>
                <a:ea typeface="Trebuchet MS"/>
                <a:cs typeface="Trebuchet MS"/>
                <a:sym typeface="Trebuchet MS"/>
              </a:rPr>
              <a:t>Creation of a User Profile for each user who uses the application </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9E7C38"/>
              </a:buClr>
              <a:buSzPts val="1600"/>
              <a:buFont typeface="Trebuchet MS"/>
              <a:buChar char="●"/>
            </a:pPr>
            <a:r>
              <a:rPr lang="en" sz="1600" b="0" i="0" u="none" strike="noStrike" cap="none">
                <a:solidFill>
                  <a:srgbClr val="BF9000"/>
                </a:solidFill>
                <a:latin typeface="Trebuchet MS"/>
                <a:ea typeface="Trebuchet MS"/>
                <a:cs typeface="Trebuchet MS"/>
                <a:sym typeface="Trebuchet MS"/>
              </a:rPr>
              <a:t>Showing the History of a pickup that is scheduled by a user </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9E7C38"/>
              </a:buClr>
              <a:buSzPts val="1600"/>
              <a:buFont typeface="Trebuchet MS"/>
              <a:buChar char="●"/>
            </a:pPr>
            <a:r>
              <a:rPr lang="en" sz="1600" b="0" i="0" u="none" strike="noStrike" cap="none">
                <a:solidFill>
                  <a:srgbClr val="BF9000"/>
                </a:solidFill>
                <a:latin typeface="Trebuchet MS"/>
                <a:ea typeface="Trebuchet MS"/>
                <a:cs typeface="Trebuchet MS"/>
                <a:sym typeface="Trebuchet MS"/>
              </a:rPr>
              <a:t>Showing the recycling statistics for each user </a:t>
            </a:r>
            <a:endParaRPr sz="16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1" i="0" u="sng" strike="noStrike" cap="none">
              <a:solidFill>
                <a:srgbClr val="9E7C38"/>
              </a:solidFill>
              <a:latin typeface="Trebuchet MS"/>
              <a:ea typeface="Trebuchet MS"/>
              <a:cs typeface="Trebuchet MS"/>
              <a:sym typeface="Trebuchet MS"/>
            </a:endParaRPr>
          </a:p>
        </p:txBody>
      </p:sp>
      <p:sp>
        <p:nvSpPr>
          <p:cNvPr id="253" name="Google Shape;253;p24"/>
          <p:cNvSpPr txBox="1"/>
          <p:nvPr/>
        </p:nvSpPr>
        <p:spPr>
          <a:xfrm>
            <a:off x="712700" y="1665975"/>
            <a:ext cx="3000000" cy="461635"/>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F9000"/>
                </a:solidFill>
                <a:latin typeface="Trebuchet MS"/>
                <a:ea typeface="Trebuchet MS"/>
                <a:cs typeface="Trebuchet MS"/>
                <a:sym typeface="Trebuchet MS"/>
              </a:rPr>
              <a:t>Features:</a:t>
            </a:r>
            <a:endParaRPr sz="1800" b="0" i="0" u="none" strike="noStrike" cap="none">
              <a:solidFill>
                <a:srgbClr val="BF9000"/>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3">
            <a:alphaModFix/>
          </a:blip>
          <a:srcRect b="6802"/>
          <a:stretch/>
        </p:blipFill>
        <p:spPr>
          <a:xfrm>
            <a:off x="1426325" y="563800"/>
            <a:ext cx="6245524" cy="4357300"/>
          </a:xfrm>
          <a:prstGeom prst="rect">
            <a:avLst/>
          </a:prstGeom>
          <a:noFill/>
          <a:ln>
            <a:noFill/>
          </a:ln>
        </p:spPr>
      </p:pic>
      <p:sp>
        <p:nvSpPr>
          <p:cNvPr id="259" name="Google Shape;259;p25"/>
          <p:cNvSpPr/>
          <p:nvPr/>
        </p:nvSpPr>
        <p:spPr>
          <a:xfrm>
            <a:off x="2009400" y="333700"/>
            <a:ext cx="5083200" cy="779400"/>
          </a:xfrm>
          <a:prstGeom prst="rect">
            <a:avLst/>
          </a:prstGeom>
          <a:solidFill>
            <a:srgbClr val="FEF2CD"/>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0" i="0" u="none" strike="noStrike" cap="none">
                <a:solidFill>
                  <a:srgbClr val="7F6000"/>
                </a:solidFill>
                <a:latin typeface="Nunito ExtraBold"/>
                <a:ea typeface="Nunito ExtraBold"/>
                <a:cs typeface="Nunito ExtraBold"/>
                <a:sym typeface="Nunito ExtraBold"/>
              </a:rPr>
              <a:t>TECHNOLOGIES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6"/>
          <p:cNvSpPr txBox="1">
            <a:spLocks noGrp="1"/>
          </p:cNvSpPr>
          <p:nvPr>
            <p:ph type="title"/>
          </p:nvPr>
        </p:nvSpPr>
        <p:spPr>
          <a:xfrm>
            <a:off x="819150" y="3884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200">
                <a:solidFill>
                  <a:srgbClr val="7F6000"/>
                </a:solidFill>
                <a:latin typeface="Nunito ExtraBold"/>
                <a:ea typeface="Nunito ExtraBold"/>
                <a:cs typeface="Nunito ExtraBold"/>
                <a:sym typeface="Nunito ExtraBold"/>
              </a:rPr>
              <a:t>TECHNOLOGIES USED </a:t>
            </a:r>
            <a:endParaRPr sz="3200">
              <a:solidFill>
                <a:srgbClr val="7F6000"/>
              </a:solidFill>
              <a:latin typeface="Nunito ExtraBold"/>
              <a:ea typeface="Nunito ExtraBold"/>
              <a:cs typeface="Nunito ExtraBold"/>
              <a:sym typeface="Nunito ExtraBold"/>
            </a:endParaRPr>
          </a:p>
        </p:txBody>
      </p:sp>
      <p:cxnSp>
        <p:nvCxnSpPr>
          <p:cNvPr id="265" name="Google Shape;265;p26"/>
          <p:cNvCxnSpPr/>
          <p:nvPr/>
        </p:nvCxnSpPr>
        <p:spPr>
          <a:xfrm>
            <a:off x="1453401" y="10651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266" name="Google Shape;266;p26"/>
          <p:cNvPicPr preferRelativeResize="0"/>
          <p:nvPr/>
        </p:nvPicPr>
        <p:blipFill rotWithShape="1">
          <a:blip r:embed="rId3">
            <a:alphaModFix/>
          </a:blip>
          <a:srcRect/>
          <a:stretch/>
        </p:blipFill>
        <p:spPr>
          <a:xfrm>
            <a:off x="993125" y="1530975"/>
            <a:ext cx="2223950" cy="1529325"/>
          </a:xfrm>
          <a:prstGeom prst="rect">
            <a:avLst/>
          </a:prstGeom>
          <a:noFill/>
          <a:ln>
            <a:noFill/>
          </a:ln>
        </p:spPr>
      </p:pic>
      <p:pic>
        <p:nvPicPr>
          <p:cNvPr id="267" name="Google Shape;267;p26"/>
          <p:cNvPicPr preferRelativeResize="0"/>
          <p:nvPr/>
        </p:nvPicPr>
        <p:blipFill rotWithShape="1">
          <a:blip r:embed="rId4">
            <a:alphaModFix/>
          </a:blip>
          <a:srcRect/>
          <a:stretch/>
        </p:blipFill>
        <p:spPr>
          <a:xfrm>
            <a:off x="3740350" y="1454775"/>
            <a:ext cx="1719703" cy="1529325"/>
          </a:xfrm>
          <a:prstGeom prst="rect">
            <a:avLst/>
          </a:prstGeom>
          <a:noFill/>
          <a:ln>
            <a:noFill/>
          </a:ln>
        </p:spPr>
      </p:pic>
      <p:pic>
        <p:nvPicPr>
          <p:cNvPr id="268" name="Google Shape;268;p26"/>
          <p:cNvPicPr preferRelativeResize="0"/>
          <p:nvPr/>
        </p:nvPicPr>
        <p:blipFill rotWithShape="1">
          <a:blip r:embed="rId5">
            <a:alphaModFix/>
          </a:blip>
          <a:srcRect/>
          <a:stretch/>
        </p:blipFill>
        <p:spPr>
          <a:xfrm>
            <a:off x="6059525" y="1454775"/>
            <a:ext cx="1684859" cy="1529325"/>
          </a:xfrm>
          <a:prstGeom prst="rect">
            <a:avLst/>
          </a:prstGeom>
          <a:noFill/>
          <a:ln>
            <a:noFill/>
          </a:ln>
        </p:spPr>
      </p:pic>
      <p:pic>
        <p:nvPicPr>
          <p:cNvPr id="269" name="Google Shape;269;p26"/>
          <p:cNvPicPr preferRelativeResize="0"/>
          <p:nvPr/>
        </p:nvPicPr>
        <p:blipFill rotWithShape="1">
          <a:blip r:embed="rId6">
            <a:alphaModFix/>
          </a:blip>
          <a:srcRect/>
          <a:stretch/>
        </p:blipFill>
        <p:spPr>
          <a:xfrm>
            <a:off x="860725" y="3128350"/>
            <a:ext cx="2126000" cy="1721053"/>
          </a:xfrm>
          <a:prstGeom prst="rect">
            <a:avLst/>
          </a:prstGeom>
          <a:noFill/>
          <a:ln>
            <a:noFill/>
          </a:ln>
        </p:spPr>
      </p:pic>
      <p:pic>
        <p:nvPicPr>
          <p:cNvPr id="270" name="Google Shape;270;p26"/>
          <p:cNvPicPr preferRelativeResize="0"/>
          <p:nvPr/>
        </p:nvPicPr>
        <p:blipFill rotWithShape="1">
          <a:blip r:embed="rId7">
            <a:alphaModFix/>
          </a:blip>
          <a:srcRect/>
          <a:stretch/>
        </p:blipFill>
        <p:spPr>
          <a:xfrm>
            <a:off x="3345200" y="3119525"/>
            <a:ext cx="2223950" cy="1721050"/>
          </a:xfrm>
          <a:prstGeom prst="rect">
            <a:avLst/>
          </a:prstGeom>
          <a:noFill/>
          <a:ln>
            <a:noFill/>
          </a:ln>
        </p:spPr>
      </p:pic>
      <p:pic>
        <p:nvPicPr>
          <p:cNvPr id="271" name="Google Shape;271;p26"/>
          <p:cNvPicPr preferRelativeResize="0"/>
          <p:nvPr/>
        </p:nvPicPr>
        <p:blipFill rotWithShape="1">
          <a:blip r:embed="rId8">
            <a:alphaModFix/>
          </a:blip>
          <a:srcRect/>
          <a:stretch/>
        </p:blipFill>
        <p:spPr>
          <a:xfrm>
            <a:off x="5732325" y="3128350"/>
            <a:ext cx="2315981" cy="1721050"/>
          </a:xfrm>
          <a:prstGeom prst="rect">
            <a:avLst/>
          </a:prstGeom>
          <a:noFill/>
          <a:ln>
            <a:noFill/>
          </a:ln>
        </p:spPr>
      </p:pic>
      <p:pic>
        <p:nvPicPr>
          <p:cNvPr id="272" name="Google Shape;272;p26"/>
          <p:cNvPicPr preferRelativeResize="0"/>
          <p:nvPr/>
        </p:nvPicPr>
        <p:blipFill rotWithShape="1">
          <a:blip r:embed="rId9">
            <a:alphaModFix/>
          </a:blip>
          <a:srcRect/>
          <a:stretch/>
        </p:blipFill>
        <p:spPr>
          <a:xfrm>
            <a:off x="3773438" y="3095875"/>
            <a:ext cx="1367475" cy="1367475"/>
          </a:xfrm>
          <a:prstGeom prst="rect">
            <a:avLst/>
          </a:prstGeom>
          <a:noFill/>
          <a:ln>
            <a:noFill/>
          </a:ln>
        </p:spPr>
      </p:pic>
      <p:sp>
        <p:nvSpPr>
          <p:cNvPr id="273" name="Google Shape;273;p26"/>
          <p:cNvSpPr txBox="1"/>
          <p:nvPr/>
        </p:nvSpPr>
        <p:spPr>
          <a:xfrm>
            <a:off x="3411676" y="4354900"/>
            <a:ext cx="2157474" cy="400200"/>
          </a:xfrm>
          <a:prstGeom prst="rect">
            <a:avLst/>
          </a:prstGeom>
          <a:solidFill>
            <a:schemeClr val="dk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363636"/>
                </a:solidFill>
                <a:latin typeface="Trebuchet MS"/>
                <a:ea typeface="Trebuchet MS"/>
                <a:cs typeface="Trebuchet MS"/>
                <a:sym typeface="Trebuchet MS"/>
              </a:rPr>
              <a:t>AWS Cloudformation</a:t>
            </a:r>
            <a:endParaRPr sz="1400" b="1" i="0" u="none" strike="noStrike" cap="none">
              <a:solidFill>
                <a:srgbClr val="363636"/>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7"/>
          <p:cNvPicPr preferRelativeResize="0"/>
          <p:nvPr/>
        </p:nvPicPr>
        <p:blipFill rotWithShape="1">
          <a:blip r:embed="rId3">
            <a:alphaModFix/>
          </a:blip>
          <a:srcRect/>
          <a:stretch/>
        </p:blipFill>
        <p:spPr>
          <a:xfrm>
            <a:off x="2242226" y="909050"/>
            <a:ext cx="5010649" cy="3771450"/>
          </a:xfrm>
          <a:prstGeom prst="rect">
            <a:avLst/>
          </a:prstGeom>
          <a:noFill/>
          <a:ln w="9525" cap="flat" cmpd="sng">
            <a:solidFill>
              <a:schemeClr val="dk1"/>
            </a:solidFill>
            <a:prstDash val="solid"/>
            <a:round/>
            <a:headEnd type="none" w="sm" len="sm"/>
            <a:tailEnd type="none" w="sm" len="sm"/>
          </a:ln>
        </p:spPr>
      </p:pic>
      <p:sp>
        <p:nvSpPr>
          <p:cNvPr id="279" name="Google Shape;279;p27"/>
          <p:cNvSpPr/>
          <p:nvPr/>
        </p:nvSpPr>
        <p:spPr>
          <a:xfrm>
            <a:off x="2312250" y="588875"/>
            <a:ext cx="4861500" cy="483300"/>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7F6000"/>
                </a:solidFill>
                <a:latin typeface="Nunito ExtraBold"/>
                <a:ea typeface="Nunito ExtraBold"/>
                <a:cs typeface="Nunito ExtraBold"/>
                <a:sym typeface="Nunito ExtraBold"/>
              </a:rPr>
              <a:t>ARCHITECTURE DESIGN </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8"/>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SQUANDER ARCHITECTURE</a:t>
            </a:r>
            <a:endParaRPr sz="2800">
              <a:solidFill>
                <a:srgbClr val="7F6000"/>
              </a:solidFill>
              <a:latin typeface="Nunito ExtraBold"/>
              <a:ea typeface="Nunito ExtraBold"/>
              <a:cs typeface="Nunito ExtraBold"/>
              <a:sym typeface="Nunito ExtraBold"/>
            </a:endParaRPr>
          </a:p>
        </p:txBody>
      </p:sp>
      <p:cxnSp>
        <p:nvCxnSpPr>
          <p:cNvPr id="285" name="Google Shape;285;p28"/>
          <p:cNvCxnSpPr/>
          <p:nvPr/>
        </p:nvCxnSpPr>
        <p:spPr>
          <a:xfrm>
            <a:off x="1758201" y="1065125"/>
            <a:ext cx="5685900" cy="25200"/>
          </a:xfrm>
          <a:prstGeom prst="straightConnector1">
            <a:avLst/>
          </a:prstGeom>
          <a:noFill/>
          <a:ln w="38100" cap="flat" cmpd="sng">
            <a:solidFill>
              <a:srgbClr val="351C75"/>
            </a:solidFill>
            <a:prstDash val="solid"/>
            <a:round/>
            <a:headEnd type="none" w="sm" len="sm"/>
            <a:tailEnd type="none" w="sm" len="sm"/>
          </a:ln>
        </p:spPr>
      </p:cxnSp>
      <p:pic>
        <p:nvPicPr>
          <p:cNvPr id="286" name="Google Shape;286;p28"/>
          <p:cNvPicPr preferRelativeResize="0"/>
          <p:nvPr/>
        </p:nvPicPr>
        <p:blipFill rotWithShape="1">
          <a:blip r:embed="rId3">
            <a:alphaModFix/>
          </a:blip>
          <a:srcRect/>
          <a:stretch/>
        </p:blipFill>
        <p:spPr>
          <a:xfrm>
            <a:off x="1922875" y="1197625"/>
            <a:ext cx="5335649" cy="36827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9"/>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MACHINE LEARNING ALGORITHM</a:t>
            </a:r>
            <a:endParaRPr sz="2800">
              <a:solidFill>
                <a:srgbClr val="7F6000"/>
              </a:solidFill>
              <a:latin typeface="Nunito ExtraBold"/>
              <a:ea typeface="Nunito ExtraBold"/>
              <a:cs typeface="Nunito ExtraBold"/>
              <a:sym typeface="Nunito ExtraBold"/>
            </a:endParaRPr>
          </a:p>
        </p:txBody>
      </p:sp>
      <p:cxnSp>
        <p:nvCxnSpPr>
          <p:cNvPr id="292" name="Google Shape;292;p29"/>
          <p:cNvCxnSpPr/>
          <p:nvPr/>
        </p:nvCxnSpPr>
        <p:spPr>
          <a:xfrm>
            <a:off x="1453401" y="10651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293" name="Google Shape;293;p29"/>
          <p:cNvPicPr preferRelativeResize="0"/>
          <p:nvPr/>
        </p:nvPicPr>
        <p:blipFill rotWithShape="1">
          <a:blip r:embed="rId3">
            <a:alphaModFix/>
          </a:blip>
          <a:srcRect/>
          <a:stretch/>
        </p:blipFill>
        <p:spPr>
          <a:xfrm>
            <a:off x="378200" y="1419200"/>
            <a:ext cx="8115300" cy="3057525"/>
          </a:xfrm>
          <a:prstGeom prst="rect">
            <a:avLst/>
          </a:prstGeom>
          <a:noFill/>
          <a:ln>
            <a:noFill/>
          </a:ln>
        </p:spPr>
      </p:pic>
      <p:pic>
        <p:nvPicPr>
          <p:cNvPr id="294" name="Google Shape;294;p29"/>
          <p:cNvPicPr preferRelativeResize="0"/>
          <p:nvPr/>
        </p:nvPicPr>
        <p:blipFill rotWithShape="1">
          <a:blip r:embed="rId4">
            <a:alphaModFix/>
          </a:blip>
          <a:srcRect/>
          <a:stretch/>
        </p:blipFill>
        <p:spPr>
          <a:xfrm>
            <a:off x="515325" y="2181275"/>
            <a:ext cx="1880750" cy="1286625"/>
          </a:xfrm>
          <a:prstGeom prst="rect">
            <a:avLst/>
          </a:prstGeom>
          <a:noFill/>
          <a:ln>
            <a:noFill/>
          </a:ln>
        </p:spPr>
      </p:pic>
      <p:sp>
        <p:nvSpPr>
          <p:cNvPr id="295" name="Google Shape;295;p29"/>
          <p:cNvSpPr txBox="1"/>
          <p:nvPr/>
        </p:nvSpPr>
        <p:spPr>
          <a:xfrm>
            <a:off x="7191400" y="2116775"/>
            <a:ext cx="1234200" cy="400200"/>
          </a:xfrm>
          <a:prstGeom prst="rect">
            <a:avLst/>
          </a:prstGeom>
          <a:solidFill>
            <a:schemeClr val="accent4"/>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Plastic</a:t>
            </a:r>
            <a:endParaRPr sz="1400" b="0" i="0" u="none" strike="noStrike" cap="none">
              <a:solidFill>
                <a:schemeClr val="dk1"/>
              </a:solidFill>
              <a:latin typeface="Calibri"/>
              <a:ea typeface="Calibri"/>
              <a:cs typeface="Calibri"/>
              <a:sym typeface="Calibri"/>
            </a:endParaRPr>
          </a:p>
        </p:txBody>
      </p:sp>
      <p:sp>
        <p:nvSpPr>
          <p:cNvPr id="296" name="Google Shape;296;p29"/>
          <p:cNvSpPr txBox="1"/>
          <p:nvPr/>
        </p:nvSpPr>
        <p:spPr>
          <a:xfrm>
            <a:off x="7191400" y="2624475"/>
            <a:ext cx="1234200" cy="400200"/>
          </a:xfrm>
          <a:prstGeom prst="rect">
            <a:avLst/>
          </a:prstGeom>
          <a:solidFill>
            <a:srgbClr val="4A86E8"/>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Cardboard</a:t>
            </a:r>
            <a:endParaRPr sz="1400" b="0" i="0" u="none" strike="noStrike" cap="none">
              <a:solidFill>
                <a:schemeClr val="dk1"/>
              </a:solidFill>
              <a:latin typeface="Calibri"/>
              <a:ea typeface="Calibri"/>
              <a:cs typeface="Calibri"/>
              <a:sym typeface="Calibri"/>
            </a:endParaRPr>
          </a:p>
        </p:txBody>
      </p:sp>
      <p:sp>
        <p:nvSpPr>
          <p:cNvPr id="297" name="Google Shape;297;p29"/>
          <p:cNvSpPr txBox="1"/>
          <p:nvPr/>
        </p:nvSpPr>
        <p:spPr>
          <a:xfrm>
            <a:off x="7191400" y="3163000"/>
            <a:ext cx="1205700" cy="400200"/>
          </a:xfrm>
          <a:prstGeom prst="rect">
            <a:avLst/>
          </a:prstGeom>
          <a:solidFill>
            <a:srgbClr val="FF00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Calibri"/>
                <a:ea typeface="Calibri"/>
                <a:cs typeface="Calibri"/>
                <a:sym typeface="Calibri"/>
              </a:rPr>
              <a:t>Trash</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0"/>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MODEL CLASSIFICATION</a:t>
            </a:r>
            <a:endParaRPr sz="2800">
              <a:solidFill>
                <a:srgbClr val="7F6000"/>
              </a:solidFill>
              <a:latin typeface="Nunito ExtraBold"/>
              <a:ea typeface="Nunito ExtraBold"/>
              <a:cs typeface="Nunito ExtraBold"/>
              <a:sym typeface="Nunito ExtraBold"/>
            </a:endParaRPr>
          </a:p>
        </p:txBody>
      </p:sp>
      <p:pic>
        <p:nvPicPr>
          <p:cNvPr id="303" name="Google Shape;303;p30"/>
          <p:cNvPicPr preferRelativeResize="0"/>
          <p:nvPr/>
        </p:nvPicPr>
        <p:blipFill rotWithShape="1">
          <a:blip r:embed="rId3">
            <a:alphaModFix/>
          </a:blip>
          <a:srcRect/>
          <a:stretch/>
        </p:blipFill>
        <p:spPr>
          <a:xfrm>
            <a:off x="4918450" y="1144350"/>
            <a:ext cx="3406399" cy="3419501"/>
          </a:xfrm>
          <a:prstGeom prst="rect">
            <a:avLst/>
          </a:prstGeom>
          <a:noFill/>
          <a:ln>
            <a:noFill/>
          </a:ln>
        </p:spPr>
      </p:pic>
      <p:sp>
        <p:nvSpPr>
          <p:cNvPr id="304" name="Google Shape;304;p30"/>
          <p:cNvSpPr txBox="1"/>
          <p:nvPr/>
        </p:nvSpPr>
        <p:spPr>
          <a:xfrm>
            <a:off x="675325" y="1304175"/>
            <a:ext cx="3698400" cy="240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BF9000"/>
                </a:solidFill>
                <a:latin typeface="Trebuchet MS"/>
                <a:ea typeface="Trebuchet MS"/>
                <a:cs typeface="Trebuchet MS"/>
                <a:sym typeface="Trebuchet MS"/>
              </a:rPr>
              <a:t>The model is able to classify trash into the following categories:</a:t>
            </a:r>
            <a:endParaRPr sz="16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Cardboard</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Glass</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Metal</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Paper</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Plastic</a:t>
            </a:r>
            <a:endParaRPr sz="1600" b="0" i="0" u="none" strike="noStrike" cap="none">
              <a:solidFill>
                <a:srgbClr val="BF9000"/>
              </a:solidFill>
              <a:latin typeface="Trebuchet MS"/>
              <a:ea typeface="Trebuchet MS"/>
              <a:cs typeface="Trebuchet MS"/>
              <a:sym typeface="Trebuchet MS"/>
            </a:endParaRPr>
          </a:p>
          <a:p>
            <a:pPr marL="457200" marR="0" lvl="0" indent="-330200" algn="l" rtl="0">
              <a:lnSpc>
                <a:spcPct val="100000"/>
              </a:lnSpc>
              <a:spcBef>
                <a:spcPts val="0"/>
              </a:spcBef>
              <a:spcAft>
                <a:spcPts val="0"/>
              </a:spcAft>
              <a:buClr>
                <a:srgbClr val="BF9000"/>
              </a:buClr>
              <a:buSzPts val="1600"/>
              <a:buFont typeface="Calibri"/>
              <a:buChar char="●"/>
            </a:pPr>
            <a:r>
              <a:rPr lang="en" sz="1600" b="0" i="0" u="none" strike="noStrike" cap="none">
                <a:solidFill>
                  <a:srgbClr val="BF9000"/>
                </a:solidFill>
                <a:latin typeface="Trebuchet MS"/>
                <a:ea typeface="Trebuchet MS"/>
                <a:cs typeface="Trebuchet MS"/>
                <a:sym typeface="Trebuchet MS"/>
              </a:rPr>
              <a:t>Miscellaneous Trash</a:t>
            </a:r>
            <a:r>
              <a:rPr lang="en" sz="1600" b="0" i="0" u="none" strike="noStrike" cap="none">
                <a:solidFill>
                  <a:srgbClr val="000000"/>
                </a:solidFill>
                <a:latin typeface="Trebuchet MS"/>
                <a:ea typeface="Trebuchet MS"/>
                <a:cs typeface="Trebuchet MS"/>
                <a:sym typeface="Trebuchet MS"/>
              </a:rPr>
              <a:t> </a:t>
            </a:r>
            <a:endParaRPr sz="1600" b="0" i="0" u="none" strike="noStrike" cap="none">
              <a:solidFill>
                <a:srgbClr val="000000"/>
              </a:solidFill>
              <a:latin typeface="Trebuchet MS"/>
              <a:ea typeface="Trebuchet MS"/>
              <a:cs typeface="Trebuchet MS"/>
              <a:sym typeface="Trebuchet MS"/>
            </a:endParaRPr>
          </a:p>
        </p:txBody>
      </p:sp>
      <p:cxnSp>
        <p:nvCxnSpPr>
          <p:cNvPr id="305" name="Google Shape;305;p30"/>
          <p:cNvCxnSpPr/>
          <p:nvPr/>
        </p:nvCxnSpPr>
        <p:spPr>
          <a:xfrm>
            <a:off x="1910601" y="1065125"/>
            <a:ext cx="5404500" cy="15900"/>
          </a:xfrm>
          <a:prstGeom prst="straightConnector1">
            <a:avLst/>
          </a:prstGeom>
          <a:noFill/>
          <a:ln w="38100" cap="flat" cmpd="sng">
            <a:solidFill>
              <a:srgbClr val="351C75"/>
            </a:solidFill>
            <a:prstDash val="solid"/>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1"/>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MODEL EVALUATION</a:t>
            </a:r>
            <a:endParaRPr sz="2800">
              <a:solidFill>
                <a:srgbClr val="7F6000"/>
              </a:solidFill>
              <a:latin typeface="Nunito ExtraBold"/>
              <a:ea typeface="Nunito ExtraBold"/>
              <a:cs typeface="Nunito ExtraBold"/>
              <a:sym typeface="Nunito ExtraBold"/>
            </a:endParaRPr>
          </a:p>
        </p:txBody>
      </p:sp>
      <p:cxnSp>
        <p:nvCxnSpPr>
          <p:cNvPr id="311" name="Google Shape;311;p31"/>
          <p:cNvCxnSpPr/>
          <p:nvPr/>
        </p:nvCxnSpPr>
        <p:spPr>
          <a:xfrm>
            <a:off x="1453401" y="10651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312" name="Google Shape;312;p31"/>
          <p:cNvPicPr preferRelativeResize="0"/>
          <p:nvPr/>
        </p:nvPicPr>
        <p:blipFill rotWithShape="1">
          <a:blip r:embed="rId3">
            <a:alphaModFix/>
          </a:blip>
          <a:srcRect/>
          <a:stretch/>
        </p:blipFill>
        <p:spPr>
          <a:xfrm>
            <a:off x="4741400" y="1313575"/>
            <a:ext cx="3583449" cy="3419500"/>
          </a:xfrm>
          <a:prstGeom prst="rect">
            <a:avLst/>
          </a:prstGeom>
          <a:noFill/>
          <a:ln>
            <a:noFill/>
          </a:ln>
        </p:spPr>
      </p:pic>
      <p:pic>
        <p:nvPicPr>
          <p:cNvPr id="313" name="Google Shape;313;p31"/>
          <p:cNvPicPr preferRelativeResize="0"/>
          <p:nvPr/>
        </p:nvPicPr>
        <p:blipFill rotWithShape="1">
          <a:blip r:embed="rId4">
            <a:alphaModFix/>
          </a:blip>
          <a:srcRect/>
          <a:stretch/>
        </p:blipFill>
        <p:spPr>
          <a:xfrm>
            <a:off x="711900" y="1419200"/>
            <a:ext cx="3987268" cy="2984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4"/>
          <p:cNvSpPr txBox="1">
            <a:spLocks noGrp="1"/>
          </p:cNvSpPr>
          <p:nvPr>
            <p:ph type="title"/>
          </p:nvPr>
        </p:nvSpPr>
        <p:spPr>
          <a:xfrm>
            <a:off x="819150" y="3884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200">
                <a:solidFill>
                  <a:srgbClr val="7F6000"/>
                </a:solidFill>
                <a:latin typeface="Nunito ExtraBold"/>
                <a:ea typeface="Nunito ExtraBold"/>
                <a:cs typeface="Nunito ExtraBold"/>
                <a:sym typeface="Nunito ExtraBold"/>
              </a:rPr>
              <a:t>AGENDA</a:t>
            </a:r>
            <a:endParaRPr sz="3200"/>
          </a:p>
        </p:txBody>
      </p:sp>
      <p:cxnSp>
        <p:nvCxnSpPr>
          <p:cNvPr id="138" name="Google Shape;138;p14"/>
          <p:cNvCxnSpPr/>
          <p:nvPr/>
        </p:nvCxnSpPr>
        <p:spPr>
          <a:xfrm>
            <a:off x="1529601" y="1002533"/>
            <a:ext cx="6261300" cy="16800"/>
          </a:xfrm>
          <a:prstGeom prst="straightConnector1">
            <a:avLst/>
          </a:prstGeom>
          <a:noFill/>
          <a:ln w="38100" cap="flat" cmpd="sng">
            <a:solidFill>
              <a:srgbClr val="351C75"/>
            </a:solidFill>
            <a:prstDash val="solid"/>
            <a:round/>
            <a:headEnd type="none" w="sm" len="sm"/>
            <a:tailEnd type="none" w="sm" len="sm"/>
          </a:ln>
        </p:spPr>
      </p:cxnSp>
      <p:pic>
        <p:nvPicPr>
          <p:cNvPr id="139" name="Google Shape;139;p14" descr="Meeting with solid fill"/>
          <p:cNvPicPr preferRelativeResize="0"/>
          <p:nvPr/>
        </p:nvPicPr>
        <p:blipFill rotWithShape="1">
          <a:blip r:embed="rId3">
            <a:alphaModFix/>
          </a:blip>
          <a:srcRect/>
          <a:stretch/>
        </p:blipFill>
        <p:spPr>
          <a:xfrm>
            <a:off x="1747152" y="1240968"/>
            <a:ext cx="457200" cy="457200"/>
          </a:xfrm>
          <a:prstGeom prst="rect">
            <a:avLst/>
          </a:prstGeom>
          <a:noFill/>
          <a:ln>
            <a:noFill/>
          </a:ln>
        </p:spPr>
      </p:pic>
      <p:sp>
        <p:nvSpPr>
          <p:cNvPr id="140" name="Google Shape;140;p14"/>
          <p:cNvSpPr txBox="1"/>
          <p:nvPr/>
        </p:nvSpPr>
        <p:spPr>
          <a:xfrm>
            <a:off x="2121600" y="1313125"/>
            <a:ext cx="31935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Team Members</a:t>
            </a:r>
            <a:endParaRPr sz="1100" b="0" i="0" u="none" strike="noStrike" cap="none">
              <a:solidFill>
                <a:srgbClr val="BF9000"/>
              </a:solidFill>
              <a:latin typeface="Trebuchet MS"/>
              <a:ea typeface="Trebuchet MS"/>
              <a:cs typeface="Trebuchet MS"/>
              <a:sym typeface="Trebuchet MS"/>
            </a:endParaRPr>
          </a:p>
        </p:txBody>
      </p:sp>
      <p:pic>
        <p:nvPicPr>
          <p:cNvPr id="141" name="Google Shape;141;p14"/>
          <p:cNvPicPr preferRelativeResize="0"/>
          <p:nvPr/>
        </p:nvPicPr>
        <p:blipFill rotWithShape="1">
          <a:blip r:embed="rId4">
            <a:alphaModFix/>
          </a:blip>
          <a:srcRect/>
          <a:stretch/>
        </p:blipFill>
        <p:spPr>
          <a:xfrm>
            <a:off x="1743710" y="1770070"/>
            <a:ext cx="461050" cy="461050"/>
          </a:xfrm>
          <a:prstGeom prst="rect">
            <a:avLst/>
          </a:prstGeom>
          <a:noFill/>
          <a:ln>
            <a:noFill/>
          </a:ln>
        </p:spPr>
      </p:pic>
      <p:sp>
        <p:nvSpPr>
          <p:cNvPr id="142" name="Google Shape;142;p14"/>
          <p:cNvSpPr txBox="1"/>
          <p:nvPr/>
        </p:nvSpPr>
        <p:spPr>
          <a:xfrm>
            <a:off x="2129765" y="1819301"/>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Project Overview</a:t>
            </a:r>
            <a:endParaRPr sz="1100" b="0" i="0" u="none" strike="noStrike" cap="none">
              <a:solidFill>
                <a:srgbClr val="BF9000"/>
              </a:solidFill>
              <a:latin typeface="Trebuchet MS"/>
              <a:ea typeface="Trebuchet MS"/>
              <a:cs typeface="Trebuchet MS"/>
              <a:sym typeface="Trebuchet MS"/>
            </a:endParaRPr>
          </a:p>
        </p:txBody>
      </p:sp>
      <p:pic>
        <p:nvPicPr>
          <p:cNvPr id="143" name="Google Shape;143;p14" descr="Employee badge with solid fill"/>
          <p:cNvPicPr preferRelativeResize="0"/>
          <p:nvPr/>
        </p:nvPicPr>
        <p:blipFill rotWithShape="1">
          <a:blip r:embed="rId5">
            <a:alphaModFix/>
          </a:blip>
          <a:srcRect/>
          <a:stretch/>
        </p:blipFill>
        <p:spPr>
          <a:xfrm>
            <a:off x="1747148" y="2302326"/>
            <a:ext cx="457200" cy="457200"/>
          </a:xfrm>
          <a:prstGeom prst="rect">
            <a:avLst/>
          </a:prstGeom>
          <a:noFill/>
          <a:ln>
            <a:noFill/>
          </a:ln>
        </p:spPr>
      </p:pic>
      <p:sp>
        <p:nvSpPr>
          <p:cNvPr id="144" name="Google Shape;144;p14"/>
          <p:cNvSpPr txBox="1"/>
          <p:nvPr/>
        </p:nvSpPr>
        <p:spPr>
          <a:xfrm>
            <a:off x="2115524" y="2379912"/>
            <a:ext cx="1949700" cy="37930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Personas</a:t>
            </a:r>
            <a:endParaRPr sz="1100" b="0" i="0" u="none" strike="noStrike" cap="none">
              <a:solidFill>
                <a:srgbClr val="BF9000"/>
              </a:solidFill>
              <a:latin typeface="Trebuchet MS"/>
              <a:ea typeface="Trebuchet MS"/>
              <a:cs typeface="Trebuchet MS"/>
              <a:sym typeface="Trebuchet MS"/>
            </a:endParaRPr>
          </a:p>
        </p:txBody>
      </p:sp>
      <p:sp>
        <p:nvSpPr>
          <p:cNvPr id="145" name="Google Shape;145;p14"/>
          <p:cNvSpPr txBox="1"/>
          <p:nvPr/>
        </p:nvSpPr>
        <p:spPr>
          <a:xfrm>
            <a:off x="2103403" y="2892630"/>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Technologies </a:t>
            </a:r>
            <a:endParaRPr sz="1100" b="0" i="0" u="none" strike="noStrike" cap="none">
              <a:solidFill>
                <a:srgbClr val="BF9000"/>
              </a:solidFill>
              <a:latin typeface="Trebuchet MS"/>
              <a:ea typeface="Trebuchet MS"/>
              <a:cs typeface="Trebuchet MS"/>
              <a:sym typeface="Trebuchet MS"/>
            </a:endParaRPr>
          </a:p>
        </p:txBody>
      </p:sp>
      <p:pic>
        <p:nvPicPr>
          <p:cNvPr id="146" name="Google Shape;146;p14"/>
          <p:cNvPicPr preferRelativeResize="0"/>
          <p:nvPr/>
        </p:nvPicPr>
        <p:blipFill rotWithShape="1">
          <a:blip r:embed="rId6">
            <a:alphaModFix/>
          </a:blip>
          <a:srcRect/>
          <a:stretch/>
        </p:blipFill>
        <p:spPr>
          <a:xfrm>
            <a:off x="1744533" y="2840922"/>
            <a:ext cx="457200" cy="457200"/>
          </a:xfrm>
          <a:prstGeom prst="rect">
            <a:avLst/>
          </a:prstGeom>
          <a:noFill/>
          <a:ln>
            <a:noFill/>
          </a:ln>
        </p:spPr>
      </p:pic>
      <p:pic>
        <p:nvPicPr>
          <p:cNvPr id="147" name="Google Shape;147;p14"/>
          <p:cNvPicPr preferRelativeResize="0"/>
          <p:nvPr/>
        </p:nvPicPr>
        <p:blipFill rotWithShape="1">
          <a:blip r:embed="rId7">
            <a:alphaModFix/>
          </a:blip>
          <a:srcRect/>
          <a:stretch/>
        </p:blipFill>
        <p:spPr>
          <a:xfrm>
            <a:off x="1747804" y="3355567"/>
            <a:ext cx="461050" cy="461050"/>
          </a:xfrm>
          <a:prstGeom prst="rect">
            <a:avLst/>
          </a:prstGeom>
          <a:noFill/>
          <a:ln>
            <a:noFill/>
          </a:ln>
        </p:spPr>
      </p:pic>
      <p:sp>
        <p:nvSpPr>
          <p:cNvPr id="148" name="Google Shape;148;p14"/>
          <p:cNvSpPr txBox="1"/>
          <p:nvPr/>
        </p:nvSpPr>
        <p:spPr>
          <a:xfrm>
            <a:off x="2127896" y="3408286"/>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Design Architecture</a:t>
            </a:r>
            <a:endParaRPr sz="1100" b="0" i="0" u="none" strike="noStrike" cap="none">
              <a:solidFill>
                <a:srgbClr val="BF9000"/>
              </a:solidFill>
              <a:latin typeface="Trebuchet MS"/>
              <a:ea typeface="Trebuchet MS"/>
              <a:cs typeface="Trebuchet MS"/>
              <a:sym typeface="Trebuchet MS"/>
            </a:endParaRPr>
          </a:p>
        </p:txBody>
      </p:sp>
      <p:pic>
        <p:nvPicPr>
          <p:cNvPr id="149" name="Google Shape;149;p14"/>
          <p:cNvPicPr preferRelativeResize="0"/>
          <p:nvPr/>
        </p:nvPicPr>
        <p:blipFill rotWithShape="1">
          <a:blip r:embed="rId8">
            <a:alphaModFix/>
          </a:blip>
          <a:srcRect/>
          <a:stretch/>
        </p:blipFill>
        <p:spPr>
          <a:xfrm>
            <a:off x="1744534" y="3897378"/>
            <a:ext cx="461050" cy="461050"/>
          </a:xfrm>
          <a:prstGeom prst="rect">
            <a:avLst/>
          </a:prstGeom>
          <a:noFill/>
          <a:ln>
            <a:noFill/>
          </a:ln>
        </p:spPr>
      </p:pic>
      <p:sp>
        <p:nvSpPr>
          <p:cNvPr id="150" name="Google Shape;150;p14"/>
          <p:cNvSpPr txBox="1"/>
          <p:nvPr/>
        </p:nvSpPr>
        <p:spPr>
          <a:xfrm>
            <a:off x="2124338" y="3949088"/>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Sprint Overview</a:t>
            </a:r>
            <a:endParaRPr sz="1100" b="0" i="0" u="none" strike="noStrike" cap="none">
              <a:solidFill>
                <a:srgbClr val="BF9000"/>
              </a:solidFill>
              <a:latin typeface="Trebuchet MS"/>
              <a:ea typeface="Trebuchet MS"/>
              <a:cs typeface="Trebuchet MS"/>
              <a:sym typeface="Trebuchet MS"/>
            </a:endParaRPr>
          </a:p>
        </p:txBody>
      </p:sp>
      <p:sp>
        <p:nvSpPr>
          <p:cNvPr id="151" name="Google Shape;151;p14"/>
          <p:cNvSpPr txBox="1"/>
          <p:nvPr/>
        </p:nvSpPr>
        <p:spPr>
          <a:xfrm>
            <a:off x="5705753" y="1292977"/>
            <a:ext cx="1949700" cy="37930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Product Backlog</a:t>
            </a:r>
            <a:endParaRPr sz="1100" b="0" i="0" u="none" strike="noStrike" cap="none">
              <a:solidFill>
                <a:srgbClr val="BF9000"/>
              </a:solidFill>
              <a:latin typeface="Trebuchet MS"/>
              <a:ea typeface="Trebuchet MS"/>
              <a:cs typeface="Trebuchet MS"/>
              <a:sym typeface="Trebuchet MS"/>
            </a:endParaRPr>
          </a:p>
        </p:txBody>
      </p:sp>
      <p:pic>
        <p:nvPicPr>
          <p:cNvPr id="152" name="Google Shape;152;p14" descr="Clipboard Checked with solid fill"/>
          <p:cNvPicPr preferRelativeResize="0"/>
          <p:nvPr/>
        </p:nvPicPr>
        <p:blipFill rotWithShape="1">
          <a:blip r:embed="rId9">
            <a:alphaModFix/>
          </a:blip>
          <a:srcRect/>
          <a:stretch/>
        </p:blipFill>
        <p:spPr>
          <a:xfrm>
            <a:off x="5376672" y="1243584"/>
            <a:ext cx="461050" cy="461050"/>
          </a:xfrm>
          <a:prstGeom prst="rect">
            <a:avLst/>
          </a:prstGeom>
          <a:noFill/>
          <a:ln>
            <a:noFill/>
          </a:ln>
        </p:spPr>
      </p:pic>
      <p:pic>
        <p:nvPicPr>
          <p:cNvPr id="153" name="Google Shape;153;p14" descr="Presentation with checklist with solid fill"/>
          <p:cNvPicPr preferRelativeResize="0"/>
          <p:nvPr/>
        </p:nvPicPr>
        <p:blipFill rotWithShape="1">
          <a:blip r:embed="rId10">
            <a:alphaModFix/>
          </a:blip>
          <a:srcRect/>
          <a:stretch/>
        </p:blipFill>
        <p:spPr>
          <a:xfrm>
            <a:off x="5376670" y="1804303"/>
            <a:ext cx="457200" cy="457200"/>
          </a:xfrm>
          <a:prstGeom prst="rect">
            <a:avLst/>
          </a:prstGeom>
          <a:noFill/>
          <a:ln>
            <a:noFill/>
          </a:ln>
        </p:spPr>
      </p:pic>
      <p:sp>
        <p:nvSpPr>
          <p:cNvPr id="154" name="Google Shape;154;p14"/>
          <p:cNvSpPr txBox="1"/>
          <p:nvPr/>
        </p:nvSpPr>
        <p:spPr>
          <a:xfrm>
            <a:off x="5719360" y="1820934"/>
            <a:ext cx="1949700" cy="37930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Sprint Backlog</a:t>
            </a:r>
            <a:endParaRPr sz="1100" b="0" i="0" u="none" strike="noStrike" cap="none">
              <a:solidFill>
                <a:srgbClr val="BF9000"/>
              </a:solidFill>
              <a:latin typeface="Trebuchet MS"/>
              <a:ea typeface="Trebuchet MS"/>
              <a:cs typeface="Trebuchet MS"/>
              <a:sym typeface="Trebuchet MS"/>
            </a:endParaRPr>
          </a:p>
        </p:txBody>
      </p:sp>
      <p:pic>
        <p:nvPicPr>
          <p:cNvPr id="155" name="Google Shape;155;p14" descr="Future with solid fill"/>
          <p:cNvPicPr preferRelativeResize="0"/>
          <p:nvPr/>
        </p:nvPicPr>
        <p:blipFill rotWithShape="1">
          <a:blip r:embed="rId11">
            <a:alphaModFix/>
          </a:blip>
          <a:srcRect/>
          <a:stretch/>
        </p:blipFill>
        <p:spPr>
          <a:xfrm>
            <a:off x="5376672" y="2841175"/>
            <a:ext cx="457200" cy="457200"/>
          </a:xfrm>
          <a:prstGeom prst="rect">
            <a:avLst/>
          </a:prstGeom>
          <a:noFill/>
          <a:ln>
            <a:noFill/>
          </a:ln>
        </p:spPr>
      </p:pic>
      <p:sp>
        <p:nvSpPr>
          <p:cNvPr id="156" name="Google Shape;156;p14"/>
          <p:cNvSpPr txBox="1"/>
          <p:nvPr/>
        </p:nvSpPr>
        <p:spPr>
          <a:xfrm>
            <a:off x="5765624" y="2855079"/>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Future Sprint </a:t>
            </a:r>
            <a:endParaRPr sz="1100" b="0" i="0" u="none" strike="noStrike" cap="none">
              <a:solidFill>
                <a:srgbClr val="BF9000"/>
              </a:solidFill>
              <a:latin typeface="Trebuchet MS"/>
              <a:ea typeface="Trebuchet MS"/>
              <a:cs typeface="Trebuchet MS"/>
              <a:sym typeface="Trebuchet MS"/>
            </a:endParaRPr>
          </a:p>
        </p:txBody>
      </p:sp>
      <p:grpSp>
        <p:nvGrpSpPr>
          <p:cNvPr id="157" name="Google Shape;157;p14"/>
          <p:cNvGrpSpPr/>
          <p:nvPr/>
        </p:nvGrpSpPr>
        <p:grpSpPr>
          <a:xfrm>
            <a:off x="5392585" y="3379608"/>
            <a:ext cx="2269044" cy="461050"/>
            <a:chOff x="5376672" y="2295908"/>
            <a:chExt cx="2269044" cy="461050"/>
          </a:xfrm>
        </p:grpSpPr>
        <p:pic>
          <p:nvPicPr>
            <p:cNvPr id="158" name="Google Shape;158;p14"/>
            <p:cNvPicPr preferRelativeResize="0"/>
            <p:nvPr/>
          </p:nvPicPr>
          <p:blipFill rotWithShape="1">
            <a:blip r:embed="rId12">
              <a:alphaModFix/>
            </a:blip>
            <a:srcRect/>
            <a:stretch/>
          </p:blipFill>
          <p:spPr>
            <a:xfrm>
              <a:off x="5376672" y="2295908"/>
              <a:ext cx="461050" cy="461050"/>
            </a:xfrm>
            <a:prstGeom prst="rect">
              <a:avLst/>
            </a:prstGeom>
            <a:noFill/>
            <a:ln>
              <a:noFill/>
            </a:ln>
          </p:spPr>
        </p:pic>
        <p:sp>
          <p:nvSpPr>
            <p:cNvPr id="159" name="Google Shape;159;p14"/>
            <p:cNvSpPr txBox="1"/>
            <p:nvPr/>
          </p:nvSpPr>
          <p:spPr>
            <a:xfrm>
              <a:off x="5696016" y="2334497"/>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Project Demo</a:t>
              </a:r>
              <a:endParaRPr sz="1100" b="0" i="0" u="none" strike="noStrike" cap="none">
                <a:solidFill>
                  <a:srgbClr val="BF9000"/>
                </a:solidFill>
                <a:latin typeface="Trebuchet MS"/>
                <a:ea typeface="Trebuchet MS"/>
                <a:cs typeface="Trebuchet MS"/>
                <a:sym typeface="Trebuchet MS"/>
              </a:endParaRPr>
            </a:p>
          </p:txBody>
        </p:sp>
      </p:grpSp>
      <p:grpSp>
        <p:nvGrpSpPr>
          <p:cNvPr id="160" name="Google Shape;160;p14"/>
          <p:cNvGrpSpPr/>
          <p:nvPr/>
        </p:nvGrpSpPr>
        <p:grpSpPr>
          <a:xfrm>
            <a:off x="5415728" y="2322750"/>
            <a:ext cx="2375177" cy="457200"/>
            <a:chOff x="5376678" y="3375487"/>
            <a:chExt cx="2375177" cy="457200"/>
          </a:xfrm>
        </p:grpSpPr>
        <p:pic>
          <p:nvPicPr>
            <p:cNvPr id="161" name="Google Shape;161;p14"/>
            <p:cNvPicPr preferRelativeResize="0"/>
            <p:nvPr/>
          </p:nvPicPr>
          <p:blipFill rotWithShape="1">
            <a:blip r:embed="rId13">
              <a:alphaModFix/>
            </a:blip>
            <a:srcRect/>
            <a:stretch/>
          </p:blipFill>
          <p:spPr>
            <a:xfrm>
              <a:off x="5376678" y="3375487"/>
              <a:ext cx="457200" cy="457200"/>
            </a:xfrm>
            <a:prstGeom prst="rect">
              <a:avLst/>
            </a:prstGeom>
            <a:noFill/>
            <a:ln>
              <a:noFill/>
            </a:ln>
          </p:spPr>
        </p:pic>
        <p:sp>
          <p:nvSpPr>
            <p:cNvPr id="162" name="Google Shape;162;p14"/>
            <p:cNvSpPr txBox="1"/>
            <p:nvPr/>
          </p:nvSpPr>
          <p:spPr>
            <a:xfrm>
              <a:off x="5802155" y="3405894"/>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Retrospective</a:t>
              </a:r>
              <a:endParaRPr sz="1100" b="0" i="0" u="none" strike="noStrike" cap="none">
                <a:solidFill>
                  <a:srgbClr val="BF9000"/>
                </a:solidFill>
                <a:latin typeface="Trebuchet MS"/>
                <a:ea typeface="Trebuchet MS"/>
                <a:cs typeface="Trebuchet MS"/>
                <a:sym typeface="Trebuchet MS"/>
              </a:endParaRPr>
            </a:p>
          </p:txBody>
        </p:sp>
      </p:grpSp>
      <p:pic>
        <p:nvPicPr>
          <p:cNvPr id="163" name="Google Shape;163;p14"/>
          <p:cNvPicPr preferRelativeResize="0"/>
          <p:nvPr/>
        </p:nvPicPr>
        <p:blipFill rotWithShape="1">
          <a:blip r:embed="rId14">
            <a:alphaModFix/>
          </a:blip>
          <a:srcRect/>
          <a:stretch/>
        </p:blipFill>
        <p:spPr>
          <a:xfrm>
            <a:off x="5376672" y="3921872"/>
            <a:ext cx="457200" cy="457200"/>
          </a:xfrm>
          <a:prstGeom prst="rect">
            <a:avLst/>
          </a:prstGeom>
          <a:noFill/>
          <a:ln>
            <a:noFill/>
          </a:ln>
        </p:spPr>
      </p:pic>
      <p:sp>
        <p:nvSpPr>
          <p:cNvPr id="164" name="Google Shape;164;p14"/>
          <p:cNvSpPr txBox="1"/>
          <p:nvPr/>
        </p:nvSpPr>
        <p:spPr>
          <a:xfrm>
            <a:off x="5834811" y="3968989"/>
            <a:ext cx="1949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Conclusion</a:t>
            </a:r>
            <a:endParaRPr sz="1100" b="0" i="0" u="none" strike="noStrike" cap="none">
              <a:solidFill>
                <a:srgbClr val="BF900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2"/>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Transfer Learning</a:t>
            </a:r>
            <a:endParaRPr sz="2800">
              <a:solidFill>
                <a:srgbClr val="7F6000"/>
              </a:solidFill>
              <a:latin typeface="Nunito ExtraBold"/>
              <a:ea typeface="Nunito ExtraBold"/>
              <a:cs typeface="Nunito ExtraBold"/>
              <a:sym typeface="Nunito ExtraBold"/>
            </a:endParaRPr>
          </a:p>
        </p:txBody>
      </p:sp>
      <p:cxnSp>
        <p:nvCxnSpPr>
          <p:cNvPr id="319" name="Google Shape;319;p32"/>
          <p:cNvCxnSpPr/>
          <p:nvPr/>
        </p:nvCxnSpPr>
        <p:spPr>
          <a:xfrm>
            <a:off x="1453401" y="1065125"/>
            <a:ext cx="6261300" cy="16800"/>
          </a:xfrm>
          <a:prstGeom prst="straightConnector1">
            <a:avLst/>
          </a:prstGeom>
          <a:noFill/>
          <a:ln w="38100" cap="flat" cmpd="sng">
            <a:solidFill>
              <a:srgbClr val="351C75"/>
            </a:solidFill>
            <a:prstDash val="solid"/>
            <a:round/>
            <a:headEnd type="none" w="sm" len="sm"/>
            <a:tailEnd type="none" w="sm" len="sm"/>
          </a:ln>
        </p:spPr>
      </p:cxnSp>
      <p:sp>
        <p:nvSpPr>
          <p:cNvPr id="320" name="Google Shape;320;p32"/>
          <p:cNvSpPr txBox="1"/>
          <p:nvPr/>
        </p:nvSpPr>
        <p:spPr>
          <a:xfrm>
            <a:off x="557700" y="1457600"/>
            <a:ext cx="401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21" name="Google Shape;321;p32"/>
          <p:cNvPicPr preferRelativeResize="0"/>
          <p:nvPr/>
        </p:nvPicPr>
        <p:blipFill>
          <a:blip r:embed="rId3">
            <a:alphaModFix/>
          </a:blip>
          <a:stretch>
            <a:fillRect/>
          </a:stretch>
        </p:blipFill>
        <p:spPr>
          <a:xfrm>
            <a:off x="3618388" y="1509650"/>
            <a:ext cx="4999826" cy="2812400"/>
          </a:xfrm>
          <a:prstGeom prst="rect">
            <a:avLst/>
          </a:prstGeom>
          <a:noFill/>
          <a:ln>
            <a:noFill/>
          </a:ln>
        </p:spPr>
      </p:pic>
      <p:sp>
        <p:nvSpPr>
          <p:cNvPr id="322" name="Google Shape;322;p32"/>
          <p:cNvSpPr txBox="1"/>
          <p:nvPr/>
        </p:nvSpPr>
        <p:spPr>
          <a:xfrm>
            <a:off x="438700" y="1838400"/>
            <a:ext cx="3048000" cy="2154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BF9000"/>
              </a:buClr>
              <a:buSzPts val="1600"/>
              <a:buFont typeface="Calibri"/>
              <a:buChar char="●"/>
            </a:pPr>
            <a:r>
              <a:rPr lang="en" sz="1600">
                <a:solidFill>
                  <a:srgbClr val="BF9000"/>
                </a:solidFill>
                <a:latin typeface="Trebuchet MS"/>
                <a:ea typeface="Trebuchet MS"/>
                <a:cs typeface="Trebuchet MS"/>
                <a:sym typeface="Trebuchet MS"/>
              </a:rPr>
              <a:t>To alleviate the need for more images due to lack of public resources</a:t>
            </a:r>
            <a:endParaRPr sz="1600">
              <a:solidFill>
                <a:srgbClr val="BF9000"/>
              </a:solidFill>
              <a:latin typeface="Trebuchet MS"/>
              <a:ea typeface="Trebuchet MS"/>
              <a:cs typeface="Trebuchet MS"/>
              <a:sym typeface="Trebuchet MS"/>
            </a:endParaRPr>
          </a:p>
          <a:p>
            <a:pPr marL="457200" lvl="0" indent="-330200" algn="l" rtl="0">
              <a:spcBef>
                <a:spcPts val="0"/>
              </a:spcBef>
              <a:spcAft>
                <a:spcPts val="0"/>
              </a:spcAft>
              <a:buClr>
                <a:srgbClr val="BF9000"/>
              </a:buClr>
              <a:buSzPts val="1600"/>
              <a:buFont typeface="Trebuchet MS"/>
              <a:buChar char="●"/>
            </a:pPr>
            <a:r>
              <a:rPr lang="en" sz="1600">
                <a:solidFill>
                  <a:srgbClr val="BF9000"/>
                </a:solidFill>
                <a:latin typeface="Trebuchet MS"/>
                <a:ea typeface="Trebuchet MS"/>
                <a:cs typeface="Trebuchet MS"/>
                <a:sym typeface="Trebuchet MS"/>
              </a:rPr>
              <a:t>Leverage a pre - trained model with a large amount of training data.</a:t>
            </a:r>
            <a:endParaRPr sz="1600">
              <a:solidFill>
                <a:srgbClr val="BF9000"/>
              </a:solidFill>
              <a:latin typeface="Trebuchet MS"/>
              <a:ea typeface="Trebuchet MS"/>
              <a:cs typeface="Trebuchet MS"/>
              <a:sym typeface="Trebuchet MS"/>
            </a:endParaRPr>
          </a:p>
          <a:p>
            <a:pPr marL="457200" lvl="0" indent="-330200" algn="l" rtl="0">
              <a:spcBef>
                <a:spcPts val="0"/>
              </a:spcBef>
              <a:spcAft>
                <a:spcPts val="0"/>
              </a:spcAft>
              <a:buClr>
                <a:srgbClr val="BF9000"/>
              </a:buClr>
              <a:buSzPts val="1600"/>
              <a:buFont typeface="Trebuchet MS"/>
              <a:buChar char="●"/>
            </a:pPr>
            <a:r>
              <a:rPr lang="en" sz="1600">
                <a:solidFill>
                  <a:srgbClr val="BF9000"/>
                </a:solidFill>
                <a:latin typeface="Trebuchet MS"/>
                <a:ea typeface="Trebuchet MS"/>
                <a:cs typeface="Trebuchet MS"/>
                <a:sym typeface="Trebuchet MS"/>
              </a:rPr>
              <a:t>Fine tune the existing model.</a:t>
            </a:r>
            <a:endParaRPr sz="1600">
              <a:solidFill>
                <a:srgbClr val="BF9000"/>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33"/>
          <p:cNvPicPr preferRelativeResize="0"/>
          <p:nvPr/>
        </p:nvPicPr>
        <p:blipFill rotWithShape="1">
          <a:blip r:embed="rId3">
            <a:alphaModFix/>
          </a:blip>
          <a:srcRect/>
          <a:stretch/>
        </p:blipFill>
        <p:spPr>
          <a:xfrm>
            <a:off x="1552925" y="1030850"/>
            <a:ext cx="6051275" cy="3403525"/>
          </a:xfrm>
          <a:prstGeom prst="rect">
            <a:avLst/>
          </a:prstGeom>
          <a:noFill/>
          <a:ln>
            <a:noFill/>
          </a:ln>
        </p:spPr>
      </p:pic>
      <p:sp>
        <p:nvSpPr>
          <p:cNvPr id="328" name="Google Shape;328;p33"/>
          <p:cNvSpPr/>
          <p:nvPr/>
        </p:nvSpPr>
        <p:spPr>
          <a:xfrm>
            <a:off x="2419700" y="638200"/>
            <a:ext cx="4391400" cy="492300"/>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7F6000"/>
                </a:solidFill>
                <a:latin typeface="Nunito ExtraBold"/>
                <a:ea typeface="Nunito ExtraBold"/>
                <a:cs typeface="Nunito ExtraBold"/>
                <a:sym typeface="Nunito ExtraBold"/>
              </a:rPr>
              <a:t>SPRINT OVERVIEW</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4"/>
          <p:cNvSpPr txBox="1">
            <a:spLocks noGrp="1"/>
          </p:cNvSpPr>
          <p:nvPr>
            <p:ph type="title"/>
          </p:nvPr>
        </p:nvSpPr>
        <p:spPr>
          <a:xfrm>
            <a:off x="737510" y="291418"/>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600">
                <a:solidFill>
                  <a:srgbClr val="7F6000"/>
                </a:solidFill>
                <a:latin typeface="Nunito ExtraBold"/>
                <a:ea typeface="Nunito ExtraBold"/>
                <a:cs typeface="Nunito ExtraBold"/>
                <a:sym typeface="Nunito ExtraBold"/>
              </a:rPr>
              <a:t>SPRINT 5 RECAP </a:t>
            </a:r>
            <a:endParaRPr sz="3600">
              <a:solidFill>
                <a:srgbClr val="7F6000"/>
              </a:solidFill>
              <a:latin typeface="Nunito ExtraBold"/>
              <a:ea typeface="Nunito ExtraBold"/>
              <a:cs typeface="Nunito ExtraBold"/>
              <a:sym typeface="Nunito ExtraBold"/>
            </a:endParaRPr>
          </a:p>
        </p:txBody>
      </p:sp>
      <p:cxnSp>
        <p:nvCxnSpPr>
          <p:cNvPr id="334" name="Google Shape;334;p34"/>
          <p:cNvCxnSpPr/>
          <p:nvPr/>
        </p:nvCxnSpPr>
        <p:spPr>
          <a:xfrm rot="10800000" flipH="1">
            <a:off x="2068443" y="945842"/>
            <a:ext cx="4616100" cy="3000"/>
          </a:xfrm>
          <a:prstGeom prst="straightConnector1">
            <a:avLst/>
          </a:prstGeom>
          <a:noFill/>
          <a:ln w="38100" cap="flat" cmpd="sng">
            <a:solidFill>
              <a:srgbClr val="351C75"/>
            </a:solidFill>
            <a:prstDash val="solid"/>
            <a:round/>
            <a:headEnd type="none" w="sm" len="sm"/>
            <a:tailEnd type="none" w="sm" len="sm"/>
          </a:ln>
        </p:spPr>
      </p:cxnSp>
      <p:pic>
        <p:nvPicPr>
          <p:cNvPr id="335" name="Google Shape;335;p34"/>
          <p:cNvPicPr preferRelativeResize="0"/>
          <p:nvPr/>
        </p:nvPicPr>
        <p:blipFill rotWithShape="1">
          <a:blip r:embed="rId3">
            <a:alphaModFix/>
          </a:blip>
          <a:srcRect/>
          <a:stretch/>
        </p:blipFill>
        <p:spPr>
          <a:xfrm>
            <a:off x="266703" y="1148479"/>
            <a:ext cx="5426527" cy="1843699"/>
          </a:xfrm>
          <a:prstGeom prst="rect">
            <a:avLst/>
          </a:prstGeom>
          <a:noFill/>
          <a:ln>
            <a:noFill/>
          </a:ln>
        </p:spPr>
      </p:pic>
      <p:pic>
        <p:nvPicPr>
          <p:cNvPr id="336" name="Google Shape;336;p34"/>
          <p:cNvPicPr preferRelativeResize="0"/>
          <p:nvPr/>
        </p:nvPicPr>
        <p:blipFill rotWithShape="1">
          <a:blip r:embed="rId4">
            <a:alphaModFix/>
          </a:blip>
          <a:srcRect/>
          <a:stretch/>
        </p:blipFill>
        <p:spPr>
          <a:xfrm>
            <a:off x="5483640" y="3037908"/>
            <a:ext cx="3250231" cy="18436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a:spLocks noGrp="1"/>
          </p:cNvSpPr>
          <p:nvPr>
            <p:ph type="title"/>
          </p:nvPr>
        </p:nvSpPr>
        <p:spPr>
          <a:xfrm>
            <a:off x="737510" y="291418"/>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600">
                <a:solidFill>
                  <a:srgbClr val="7F6000"/>
                </a:solidFill>
                <a:latin typeface="Nunito ExtraBold"/>
                <a:ea typeface="Nunito ExtraBold"/>
                <a:cs typeface="Nunito ExtraBold"/>
                <a:sym typeface="Nunito ExtraBold"/>
              </a:rPr>
              <a:t>SPRINT 5 vs SPRINT 6</a:t>
            </a:r>
            <a:endParaRPr sz="3600">
              <a:solidFill>
                <a:srgbClr val="7F6000"/>
              </a:solidFill>
              <a:latin typeface="Nunito ExtraBold"/>
              <a:ea typeface="Nunito ExtraBold"/>
              <a:cs typeface="Nunito ExtraBold"/>
              <a:sym typeface="Nunito ExtraBold"/>
            </a:endParaRPr>
          </a:p>
        </p:txBody>
      </p:sp>
      <p:cxnSp>
        <p:nvCxnSpPr>
          <p:cNvPr id="342" name="Google Shape;342;p35"/>
          <p:cNvCxnSpPr/>
          <p:nvPr/>
        </p:nvCxnSpPr>
        <p:spPr>
          <a:xfrm>
            <a:off x="1611243" y="948842"/>
            <a:ext cx="5761106" cy="0"/>
          </a:xfrm>
          <a:prstGeom prst="straightConnector1">
            <a:avLst/>
          </a:prstGeom>
          <a:noFill/>
          <a:ln w="38100" cap="flat" cmpd="sng">
            <a:solidFill>
              <a:srgbClr val="351C75"/>
            </a:solidFill>
            <a:prstDash val="solid"/>
            <a:round/>
            <a:headEnd type="none" w="sm" len="sm"/>
            <a:tailEnd type="none" w="sm" len="sm"/>
          </a:ln>
        </p:spPr>
      </p:cxnSp>
      <p:graphicFrame>
        <p:nvGraphicFramePr>
          <p:cNvPr id="343" name="Google Shape;343;p35"/>
          <p:cNvGraphicFramePr/>
          <p:nvPr/>
        </p:nvGraphicFramePr>
        <p:xfrm>
          <a:off x="1211763" y="1416859"/>
          <a:ext cx="3000000" cy="3000000"/>
        </p:xfrm>
        <a:graphic>
          <a:graphicData uri="http://schemas.openxmlformats.org/drawingml/2006/table">
            <a:tbl>
              <a:tblPr firstRow="1" bandRow="1">
                <a:noFill/>
                <a:tableStyleId>{CBF2EF95-D10B-4698-9C26-D6662350DE37}</a:tableStyleId>
              </a:tblPr>
              <a:tblGrid>
                <a:gridCol w="3340550">
                  <a:extLst>
                    <a:ext uri="{9D8B030D-6E8A-4147-A177-3AD203B41FA5}">
                      <a16:colId xmlns:a16="http://schemas.microsoft.com/office/drawing/2014/main" val="20000"/>
                    </a:ext>
                  </a:extLst>
                </a:gridCol>
                <a:gridCol w="3340550">
                  <a:extLst>
                    <a:ext uri="{9D8B030D-6E8A-4147-A177-3AD203B41FA5}">
                      <a16:colId xmlns:a16="http://schemas.microsoft.com/office/drawing/2014/main" val="20001"/>
                    </a:ext>
                  </a:extLst>
                </a:gridCol>
              </a:tblGrid>
              <a:tr h="579700">
                <a:tc>
                  <a:txBody>
                    <a:bodyPr/>
                    <a:lstStyle/>
                    <a:p>
                      <a:pPr marL="0" marR="0" lvl="0" indent="0" algn="ctr" rtl="0">
                        <a:lnSpc>
                          <a:spcPct val="100000"/>
                        </a:lnSpc>
                        <a:spcBef>
                          <a:spcPts val="0"/>
                        </a:spcBef>
                        <a:spcAft>
                          <a:spcPts val="0"/>
                        </a:spcAft>
                        <a:buNone/>
                      </a:pPr>
                      <a:r>
                        <a:rPr lang="en" sz="2400" b="1" i="0" u="none" strike="noStrike" cap="none">
                          <a:solidFill>
                            <a:srgbClr val="FFFFFF"/>
                          </a:solidFill>
                          <a:latin typeface="Trebuchet MS"/>
                          <a:ea typeface="Trebuchet MS"/>
                          <a:cs typeface="Trebuchet MS"/>
                          <a:sym typeface="Trebuchet MS"/>
                        </a:rPr>
                        <a:t>SPRINT V</a:t>
                      </a:r>
                      <a:endParaRPr sz="1400" u="none" strike="noStrike" cap="none"/>
                    </a:p>
                  </a:txBody>
                  <a:tcPr marL="63500" marR="63500" marT="31750" marB="31750"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None/>
                      </a:pPr>
                      <a:r>
                        <a:rPr lang="en" sz="2400" b="1" i="0" u="none" strike="noStrike" cap="none">
                          <a:solidFill>
                            <a:srgbClr val="FFFFFF"/>
                          </a:solidFill>
                          <a:latin typeface="Trebuchet MS"/>
                          <a:ea typeface="Trebuchet MS"/>
                          <a:cs typeface="Trebuchet MS"/>
                          <a:sym typeface="Trebuchet MS"/>
                        </a:rPr>
                        <a:t>SPRINT VI</a:t>
                      </a:r>
                      <a:endParaRPr sz="1400" u="none" strike="noStrike" cap="none"/>
                    </a:p>
                  </a:txBody>
                  <a:tcPr marL="63500" marR="63500" marT="31750" marB="31750"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extLst>
                  <a:ext uri="{0D108BD9-81ED-4DB2-BD59-A6C34878D82A}">
                    <a16:rowId xmlns:a16="http://schemas.microsoft.com/office/drawing/2014/main" val="10000"/>
                  </a:ext>
                </a:extLst>
              </a:tr>
              <a:tr h="553800">
                <a:tc>
                  <a:txBody>
                    <a:bodyPr/>
                    <a:lstStyle/>
                    <a:p>
                      <a:pPr marL="0" marR="0" lvl="0" indent="0" algn="l" rtl="0">
                        <a:lnSpc>
                          <a:spcPct val="100000"/>
                        </a:lnSpc>
                        <a:spcBef>
                          <a:spcPts val="0"/>
                        </a:spcBef>
                        <a:spcAft>
                          <a:spcPts val="0"/>
                        </a:spcAft>
                        <a:buNone/>
                      </a:pPr>
                      <a:r>
                        <a:rPr lang="en" sz="1100" b="0" i="0" u="none" strike="noStrike" cap="none">
                          <a:solidFill>
                            <a:srgbClr val="BF9000"/>
                          </a:solidFill>
                          <a:latin typeface="Trebuchet MS"/>
                          <a:ea typeface="Trebuchet MS"/>
                          <a:cs typeface="Trebuchet MS"/>
                          <a:sym typeface="Trebuchet MS"/>
                        </a:rPr>
                        <a:t>Determined and mapped out goals for future deliverables.</a:t>
                      </a:r>
                      <a:endParaRPr/>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100">
                          <a:solidFill>
                            <a:srgbClr val="BF9000"/>
                          </a:solidFill>
                          <a:latin typeface="Trebuchet MS"/>
                          <a:ea typeface="Trebuchet MS"/>
                          <a:cs typeface="Trebuchet MS"/>
                          <a:sym typeface="Trebuchet MS"/>
                        </a:rPr>
                        <a:t>Recycling Location Feature is added</a:t>
                      </a:r>
                      <a:endParaRPr sz="1400" u="none" strike="noStrike" cap="none"/>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marR="0" lvl="0" indent="0" algn="l" rtl="0">
                        <a:lnSpc>
                          <a:spcPct val="100000"/>
                        </a:lnSpc>
                        <a:spcBef>
                          <a:spcPts val="0"/>
                        </a:spcBef>
                        <a:spcAft>
                          <a:spcPts val="0"/>
                        </a:spcAft>
                        <a:buNone/>
                      </a:pPr>
                      <a:r>
                        <a:rPr lang="en" sz="1100" b="0" i="0" u="none" strike="noStrike" cap="none">
                          <a:solidFill>
                            <a:srgbClr val="BF9000"/>
                          </a:solidFill>
                          <a:latin typeface="Trebuchet MS"/>
                          <a:ea typeface="Trebuchet MS"/>
                          <a:cs typeface="Trebuchet MS"/>
                          <a:sym typeface="Trebuchet MS"/>
                        </a:rPr>
                        <a:t>Navigation Bar feature is added in our application</a:t>
                      </a:r>
                      <a:endParaRPr/>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100">
                          <a:solidFill>
                            <a:srgbClr val="BF9000"/>
                          </a:solidFill>
                          <a:latin typeface="Trebuchet MS"/>
                          <a:ea typeface="Trebuchet MS"/>
                          <a:cs typeface="Trebuchet MS"/>
                          <a:sym typeface="Trebuchet MS"/>
                        </a:rPr>
                        <a:t>Map View of Recycling Location is added</a:t>
                      </a:r>
                      <a:endParaRPr sz="1100">
                        <a:solidFill>
                          <a:srgbClr val="BF9000"/>
                        </a:solidFill>
                        <a:latin typeface="Trebuchet MS"/>
                        <a:ea typeface="Trebuchet MS"/>
                        <a:cs typeface="Trebuchet MS"/>
                        <a:sym typeface="Trebuchet MS"/>
                      </a:endParaRPr>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2"/>
                  </a:ext>
                </a:extLst>
              </a:tr>
              <a:tr h="584375">
                <a:tc>
                  <a:txBody>
                    <a:bodyPr/>
                    <a:lstStyle/>
                    <a:p>
                      <a:pPr marL="0" marR="0" lvl="0" indent="0" algn="l" rtl="0">
                        <a:lnSpc>
                          <a:spcPct val="100000"/>
                        </a:lnSpc>
                        <a:spcBef>
                          <a:spcPts val="0"/>
                        </a:spcBef>
                        <a:spcAft>
                          <a:spcPts val="0"/>
                        </a:spcAft>
                        <a:buNone/>
                      </a:pPr>
                      <a:r>
                        <a:rPr lang="en" sz="1100" b="0" i="0" u="none" strike="noStrike" cap="none">
                          <a:solidFill>
                            <a:srgbClr val="BF9000"/>
                          </a:solidFill>
                          <a:latin typeface="Trebuchet MS"/>
                          <a:ea typeface="Trebuchet MS"/>
                          <a:cs typeface="Trebuchet MS"/>
                          <a:sym typeface="Trebuchet MS"/>
                        </a:rPr>
                        <a:t>Model confidence value improved</a:t>
                      </a:r>
                      <a:endParaRPr/>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rgbClr val="BF9000"/>
                          </a:solidFill>
                          <a:latin typeface="Trebuchet MS"/>
                          <a:ea typeface="Trebuchet MS"/>
                          <a:cs typeface="Trebuchet MS"/>
                          <a:sym typeface="Trebuchet MS"/>
                        </a:rPr>
                        <a:t>Model confidence value improved from Sprint 5</a:t>
                      </a:r>
                      <a:endParaRPr/>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3"/>
                  </a:ext>
                </a:extLst>
              </a:tr>
              <a:tr h="650350">
                <a:tc>
                  <a:txBody>
                    <a:bodyPr/>
                    <a:lstStyle/>
                    <a:p>
                      <a:pPr marL="0" marR="0" lvl="0" indent="0" algn="l" rtl="0">
                        <a:lnSpc>
                          <a:spcPct val="100000"/>
                        </a:lnSpc>
                        <a:spcBef>
                          <a:spcPts val="0"/>
                        </a:spcBef>
                        <a:spcAft>
                          <a:spcPts val="0"/>
                        </a:spcAft>
                        <a:buNone/>
                      </a:pPr>
                      <a:r>
                        <a:rPr lang="en" sz="1100" b="0" i="0" u="none" strike="noStrike" cap="none">
                          <a:solidFill>
                            <a:srgbClr val="BF9000"/>
                          </a:solidFill>
                          <a:latin typeface="Trebuchet MS"/>
                          <a:ea typeface="Trebuchet MS"/>
                          <a:cs typeface="Trebuchet MS"/>
                          <a:sym typeface="Trebuchet MS"/>
                        </a:rPr>
                        <a:t>Researched necessary technologies to achieve our goals </a:t>
                      </a:r>
                      <a:endParaRPr/>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100">
                          <a:solidFill>
                            <a:srgbClr val="BF9000"/>
                          </a:solidFill>
                          <a:latin typeface="Trebuchet MS"/>
                          <a:ea typeface="Trebuchet MS"/>
                          <a:cs typeface="Trebuchet MS"/>
                          <a:sym typeface="Trebuchet MS"/>
                        </a:rPr>
                        <a:t>Automatically load all relevant recycling locations once the image is selected based on it waste type</a:t>
                      </a:r>
                      <a:endParaRPr sz="1400" u="none" strike="noStrike" cap="none"/>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6"/>
          <p:cNvSpPr txBox="1">
            <a:spLocks noGrp="1"/>
          </p:cNvSpPr>
          <p:nvPr>
            <p:ph type="title"/>
          </p:nvPr>
        </p:nvSpPr>
        <p:spPr>
          <a:xfrm>
            <a:off x="802822" y="503685"/>
            <a:ext cx="7505700" cy="9546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07141"/>
              <a:buNone/>
            </a:pPr>
            <a:r>
              <a:rPr lang="en" sz="3200">
                <a:solidFill>
                  <a:srgbClr val="7F6000"/>
                </a:solidFill>
                <a:latin typeface="Nunito ExtraBold"/>
                <a:ea typeface="Nunito ExtraBold"/>
                <a:cs typeface="Nunito ExtraBold"/>
                <a:sym typeface="Nunito ExtraBold"/>
              </a:rPr>
              <a:t>Improvement From Professor Feedback </a:t>
            </a:r>
            <a:endParaRPr/>
          </a:p>
        </p:txBody>
      </p:sp>
      <p:cxnSp>
        <p:nvCxnSpPr>
          <p:cNvPr id="349" name="Google Shape;349;p36"/>
          <p:cNvCxnSpPr/>
          <p:nvPr/>
        </p:nvCxnSpPr>
        <p:spPr>
          <a:xfrm>
            <a:off x="819150" y="1098010"/>
            <a:ext cx="7505700" cy="0"/>
          </a:xfrm>
          <a:prstGeom prst="straightConnector1">
            <a:avLst/>
          </a:prstGeom>
          <a:noFill/>
          <a:ln w="38100" cap="flat" cmpd="sng">
            <a:solidFill>
              <a:srgbClr val="351C75"/>
            </a:solidFill>
            <a:prstDash val="solid"/>
            <a:round/>
            <a:headEnd type="none" w="sm" len="sm"/>
            <a:tailEnd type="none" w="sm" len="sm"/>
          </a:ln>
        </p:spPr>
      </p:cxnSp>
      <p:sp>
        <p:nvSpPr>
          <p:cNvPr id="350" name="Google Shape;350;p36"/>
          <p:cNvSpPr txBox="1"/>
          <p:nvPr/>
        </p:nvSpPr>
        <p:spPr>
          <a:xfrm>
            <a:off x="786494" y="1338947"/>
            <a:ext cx="7538356" cy="345588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7000"/>
              </a:lnSpc>
              <a:spcBef>
                <a:spcPts val="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User Stories and Acceptance Criteria</a:t>
            </a:r>
            <a:endParaRPr/>
          </a:p>
          <a:p>
            <a:pPr marL="742950" marR="0" lvl="1" indent="-28575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Updated the User Stories and Acceptance Criteria Format in the correct format of Given When and then.</a:t>
            </a:r>
            <a:endParaRPr/>
          </a:p>
          <a:p>
            <a:pPr marL="342900" marR="0" lvl="0" indent="-34290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Velocity Chart</a:t>
            </a:r>
            <a:endParaRPr/>
          </a:p>
          <a:p>
            <a:pPr marL="742950" marR="0" lvl="1" indent="-28575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Updated the chart by adding one more column of ratio and calculated the average.</a:t>
            </a:r>
            <a:endParaRPr/>
          </a:p>
          <a:p>
            <a:pPr marL="342900" marR="0" lvl="0" indent="-34290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Minimal Viable Product </a:t>
            </a:r>
            <a:endParaRPr/>
          </a:p>
          <a:p>
            <a:pPr marL="742950" marR="0" lvl="1" indent="-28575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Updated the Minimal Viable Product slide with all the relevant points</a:t>
            </a:r>
            <a:endParaRPr/>
          </a:p>
          <a:p>
            <a:pPr marL="342900" marR="0" lvl="0" indent="-34290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Remove Project Requirement slides</a:t>
            </a:r>
            <a:endParaRPr/>
          </a:p>
          <a:p>
            <a:pPr marL="742950" marR="0" lvl="1" indent="-28575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The project Requirement slide is removed from the presentation deck</a:t>
            </a:r>
            <a:endParaRPr/>
          </a:p>
          <a:p>
            <a:pPr marL="342900" marR="0" lvl="0" indent="-34290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Slide placement</a:t>
            </a:r>
            <a:endParaRPr/>
          </a:p>
          <a:p>
            <a:pPr marL="742950" marR="0" lvl="1" indent="-28575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Updated the slide placement as per the checklist provided and made sure that we go in order.</a:t>
            </a:r>
            <a:endParaRPr/>
          </a:p>
          <a:p>
            <a:pPr marL="342900" marR="0" lvl="0" indent="-34290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Retrospective</a:t>
            </a:r>
            <a:endParaRPr/>
          </a:p>
          <a:p>
            <a:pPr marL="742950" marR="0" lvl="1" indent="-285750" algn="just" rtl="0">
              <a:lnSpc>
                <a:spcPct val="107000"/>
              </a:lnSpc>
              <a:spcBef>
                <a:spcPts val="800"/>
              </a:spcBef>
              <a:spcAft>
                <a:spcPts val="0"/>
              </a:spcAft>
              <a:buClr>
                <a:srgbClr val="9E7C38"/>
              </a:buClr>
              <a:buSzPts val="1050"/>
              <a:buFont typeface="Arial"/>
              <a:buChar char="•"/>
            </a:pPr>
            <a:r>
              <a:rPr lang="en" sz="1050" b="0" i="0" u="none" strike="noStrike" cap="none">
                <a:solidFill>
                  <a:srgbClr val="BF9000"/>
                </a:solidFill>
                <a:latin typeface="Trebuchet MS"/>
                <a:ea typeface="Trebuchet MS"/>
                <a:cs typeface="Trebuchet MS"/>
                <a:sym typeface="Trebuchet MS"/>
              </a:rPr>
              <a:t>Updated the Retrospective Slide with the actual meaning of the Retrospective in agile where we iterated that what went well as a team and what needs improvement, and tried to find a better resolution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37"/>
          <p:cNvPicPr preferRelativeResize="0"/>
          <p:nvPr/>
        </p:nvPicPr>
        <p:blipFill rotWithShape="1">
          <a:blip r:embed="rId3">
            <a:alphaModFix/>
          </a:blip>
          <a:srcRect/>
          <a:stretch/>
        </p:blipFill>
        <p:spPr>
          <a:xfrm>
            <a:off x="2870237" y="1283940"/>
            <a:ext cx="3403525" cy="3403525"/>
          </a:xfrm>
          <a:prstGeom prst="rect">
            <a:avLst/>
          </a:prstGeom>
          <a:noFill/>
          <a:ln>
            <a:noFill/>
          </a:ln>
        </p:spPr>
      </p:pic>
      <p:sp>
        <p:nvSpPr>
          <p:cNvPr id="356" name="Google Shape;356;p37"/>
          <p:cNvSpPr/>
          <p:nvPr/>
        </p:nvSpPr>
        <p:spPr>
          <a:xfrm>
            <a:off x="2419700" y="638199"/>
            <a:ext cx="4430136" cy="684415"/>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7F6000"/>
                </a:solidFill>
                <a:latin typeface="Nunito ExtraBold"/>
                <a:ea typeface="Nunito ExtraBold"/>
                <a:cs typeface="Nunito ExtraBold"/>
                <a:sym typeface="Nunito ExtraBold"/>
              </a:rPr>
              <a:t>BACKLOG</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a:spLocks noGrp="1"/>
          </p:cNvSpPr>
          <p:nvPr>
            <p:ph type="title"/>
          </p:nvPr>
        </p:nvSpPr>
        <p:spPr>
          <a:xfrm>
            <a:off x="1344850" y="167975"/>
            <a:ext cx="6360300" cy="5949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3333"/>
              <a:buNone/>
            </a:pPr>
            <a:r>
              <a:rPr lang="en" sz="3600">
                <a:solidFill>
                  <a:srgbClr val="7F6000"/>
                </a:solidFill>
                <a:latin typeface="Nunito ExtraBold"/>
                <a:ea typeface="Nunito ExtraBold"/>
                <a:cs typeface="Nunito ExtraBold"/>
                <a:sym typeface="Nunito ExtraBold"/>
              </a:rPr>
              <a:t>PRODUCT BACKLOG</a:t>
            </a:r>
            <a:endParaRPr sz="3600">
              <a:solidFill>
                <a:srgbClr val="7F6000"/>
              </a:solidFill>
              <a:latin typeface="Nunito ExtraBold"/>
              <a:ea typeface="Nunito ExtraBold"/>
              <a:cs typeface="Nunito ExtraBold"/>
              <a:sym typeface="Nunito ExtraBold"/>
            </a:endParaRPr>
          </a:p>
        </p:txBody>
      </p:sp>
      <p:cxnSp>
        <p:nvCxnSpPr>
          <p:cNvPr id="362" name="Google Shape;362;p38"/>
          <p:cNvCxnSpPr/>
          <p:nvPr/>
        </p:nvCxnSpPr>
        <p:spPr>
          <a:xfrm>
            <a:off x="1529601" y="765767"/>
            <a:ext cx="6261300" cy="16800"/>
          </a:xfrm>
          <a:prstGeom prst="straightConnector1">
            <a:avLst/>
          </a:prstGeom>
          <a:noFill/>
          <a:ln w="38100" cap="flat" cmpd="sng">
            <a:solidFill>
              <a:srgbClr val="351C75"/>
            </a:solidFill>
            <a:prstDash val="solid"/>
            <a:round/>
            <a:headEnd type="none" w="sm" len="sm"/>
            <a:tailEnd type="none" w="sm" len="sm"/>
          </a:ln>
        </p:spPr>
      </p:cxnSp>
      <p:graphicFrame>
        <p:nvGraphicFramePr>
          <p:cNvPr id="363" name="Google Shape;363;p38"/>
          <p:cNvGraphicFramePr/>
          <p:nvPr/>
        </p:nvGraphicFramePr>
        <p:xfrm>
          <a:off x="301401" y="847725"/>
          <a:ext cx="8551350" cy="3984515"/>
        </p:xfrm>
        <a:graphic>
          <a:graphicData uri="http://schemas.openxmlformats.org/drawingml/2006/table">
            <a:tbl>
              <a:tblPr firstRow="1" bandRow="1">
                <a:noFill/>
                <a:tableStyleId>{16C370C8-7520-492D-BCD4-8BB9F7C14C5A}</a:tableStyleId>
              </a:tblPr>
              <a:tblGrid>
                <a:gridCol w="461850">
                  <a:extLst>
                    <a:ext uri="{9D8B030D-6E8A-4147-A177-3AD203B41FA5}">
                      <a16:colId xmlns:a16="http://schemas.microsoft.com/office/drawing/2014/main" val="20000"/>
                    </a:ext>
                  </a:extLst>
                </a:gridCol>
                <a:gridCol w="6311975">
                  <a:extLst>
                    <a:ext uri="{9D8B030D-6E8A-4147-A177-3AD203B41FA5}">
                      <a16:colId xmlns:a16="http://schemas.microsoft.com/office/drawing/2014/main" val="20001"/>
                    </a:ext>
                  </a:extLst>
                </a:gridCol>
                <a:gridCol w="538950">
                  <a:extLst>
                    <a:ext uri="{9D8B030D-6E8A-4147-A177-3AD203B41FA5}">
                      <a16:colId xmlns:a16="http://schemas.microsoft.com/office/drawing/2014/main" val="20002"/>
                    </a:ext>
                  </a:extLst>
                </a:gridCol>
                <a:gridCol w="577500">
                  <a:extLst>
                    <a:ext uri="{9D8B030D-6E8A-4147-A177-3AD203B41FA5}">
                      <a16:colId xmlns:a16="http://schemas.microsoft.com/office/drawing/2014/main" val="20003"/>
                    </a:ext>
                  </a:extLst>
                </a:gridCol>
                <a:gridCol w="661075">
                  <a:extLst>
                    <a:ext uri="{9D8B030D-6E8A-4147-A177-3AD203B41FA5}">
                      <a16:colId xmlns:a16="http://schemas.microsoft.com/office/drawing/2014/main" val="20004"/>
                    </a:ext>
                  </a:extLst>
                </a:gridCol>
              </a:tblGrid>
              <a:tr h="271775">
                <a:tc>
                  <a:txBody>
                    <a:bodyPr/>
                    <a:lstStyle/>
                    <a:p>
                      <a:pPr marL="0" marR="0" lvl="0" indent="0" algn="ctr" rtl="0">
                        <a:lnSpc>
                          <a:spcPct val="100000"/>
                        </a:lnSpc>
                        <a:spcBef>
                          <a:spcPts val="0"/>
                        </a:spcBef>
                        <a:spcAft>
                          <a:spcPts val="0"/>
                        </a:spcAft>
                        <a:buNone/>
                      </a:pPr>
                      <a:r>
                        <a:rPr lang="en" sz="600">
                          <a:solidFill>
                            <a:srgbClr val="FFFFFF"/>
                          </a:solidFill>
                          <a:latin typeface="Trebuchet MS"/>
                          <a:ea typeface="Trebuchet MS"/>
                          <a:cs typeface="Trebuchet MS"/>
                          <a:sym typeface="Trebuchet MS"/>
                        </a:rPr>
                        <a:t>KEY</a:t>
                      </a:r>
                      <a:endParaRPr sz="600"/>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600">
                          <a:solidFill>
                            <a:srgbClr val="FFFFFF"/>
                          </a:solidFill>
                          <a:latin typeface="Trebuchet MS"/>
                          <a:ea typeface="Trebuchet MS"/>
                          <a:cs typeface="Trebuchet MS"/>
                          <a:sym typeface="Trebuchet MS"/>
                        </a:rPr>
                        <a:t>SUMMARY</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None/>
                      </a:pPr>
                      <a:r>
                        <a:rPr lang="en" sz="600">
                          <a:solidFill>
                            <a:srgbClr val="FFFFFF"/>
                          </a:solidFill>
                          <a:latin typeface="Trebuchet MS"/>
                          <a:ea typeface="Trebuchet MS"/>
                          <a:cs typeface="Trebuchet MS"/>
                          <a:sym typeface="Trebuchet MS"/>
                        </a:rPr>
                        <a:t>PRIORITY</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600">
                          <a:solidFill>
                            <a:srgbClr val="FFFFFF"/>
                          </a:solidFill>
                          <a:latin typeface="Trebuchet MS"/>
                          <a:ea typeface="Trebuchet MS"/>
                          <a:cs typeface="Trebuchet MS"/>
                          <a:sym typeface="Trebuchet MS"/>
                        </a:rPr>
                        <a:t>SPRINT</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600">
                          <a:solidFill>
                            <a:srgbClr val="FFFFFF"/>
                          </a:solidFill>
                          <a:latin typeface="Trebuchet MS"/>
                          <a:ea typeface="Trebuchet MS"/>
                          <a:cs typeface="Trebuchet MS"/>
                          <a:sym typeface="Trebuchet MS"/>
                        </a:rPr>
                        <a:t>STATUS</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extLst>
                  <a:ext uri="{0D108BD9-81ED-4DB2-BD59-A6C34878D82A}">
                    <a16:rowId xmlns:a16="http://schemas.microsoft.com/office/drawing/2014/main" val="10000"/>
                  </a:ext>
                </a:extLst>
              </a:tr>
              <a:tr h="256675">
                <a:tc>
                  <a:txBody>
                    <a:bodyPr/>
                    <a:lstStyle/>
                    <a:p>
                      <a:pPr marL="0" marR="0" lvl="0" indent="0" algn="ctr" rtl="0">
                        <a:lnSpc>
                          <a:spcPct val="100000"/>
                        </a:lnSpc>
                        <a:spcBef>
                          <a:spcPts val="0"/>
                        </a:spcBef>
                        <a:spcAft>
                          <a:spcPts val="0"/>
                        </a:spcAft>
                        <a:buClr>
                          <a:srgbClr val="000000"/>
                        </a:buClr>
                        <a:buSzPts val="1000"/>
                        <a:buFont typeface="Arial"/>
                        <a:buNone/>
                      </a:pPr>
                      <a:r>
                        <a:rPr lang="en" sz="500">
                          <a:solidFill>
                            <a:srgbClr val="BF9000"/>
                          </a:solidFill>
                          <a:latin typeface="Trebuchet MS"/>
                          <a:ea typeface="Trebuchet MS"/>
                          <a:cs typeface="Trebuchet MS"/>
                          <a:sym typeface="Trebuchet MS"/>
                        </a:rPr>
                        <a:t>SQD 62</a:t>
                      </a:r>
                      <a:endParaRPr sz="5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000"/>
                        <a:buFont typeface="Arial"/>
                        <a:buNone/>
                      </a:pPr>
                      <a:r>
                        <a:rPr lang="en" sz="500">
                          <a:solidFill>
                            <a:srgbClr val="BF9000"/>
                          </a:solidFill>
                          <a:latin typeface="Trebuchet MS"/>
                          <a:ea typeface="Trebuchet MS"/>
                          <a:cs typeface="Trebuchet MS"/>
                          <a:sym typeface="Trebuchet MS"/>
                        </a:rPr>
                        <a:t>Working on Deploying and building the AWS Resource for Squander</a:t>
                      </a:r>
                      <a:endParaRPr sz="500" b="0" i="0" u="none" strike="noStrike" cap="none">
                        <a:solidFill>
                          <a:srgbClr val="BF9000"/>
                        </a:solidFill>
                        <a:latin typeface="Trebuchet MS"/>
                        <a:ea typeface="Trebuchet MS"/>
                        <a:cs typeface="Trebuchet MS"/>
                        <a:sym typeface="Trebuchet MS"/>
                      </a:endParaRPr>
                    </a:p>
                  </a:txBody>
                  <a:tcPr marL="91425" marR="91425" marT="91425" marB="91425">
                    <a:lnL w="12700" cap="flat" cmpd="sng">
                      <a:solidFill>
                        <a:srgbClr val="DBC69B"/>
                      </a:solidFill>
                      <a:prstDash val="solid"/>
                      <a:round/>
                      <a:headEnd type="none" w="sm" len="sm"/>
                      <a:tailEnd type="none" w="sm" len="sm"/>
                    </a:lnL>
                    <a:lnT w="12700" cap="flat" cmpd="sng">
                      <a:solidFill>
                        <a:srgbClr val="DBC69B"/>
                      </a:solidFill>
                      <a:prstDash val="solid"/>
                      <a:round/>
                      <a:headEnd type="none" w="sm" len="sm"/>
                      <a:tailEnd type="none" w="sm" len="sm"/>
                    </a:lnT>
                  </a:tcPr>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marR="0" lvl="0" indent="0" algn="ctr" rtl="0">
                        <a:lnSpc>
                          <a:spcPct val="100000"/>
                        </a:lnSpc>
                        <a:spcBef>
                          <a:spcPts val="0"/>
                        </a:spcBef>
                        <a:spcAft>
                          <a:spcPts val="0"/>
                        </a:spcAft>
                        <a:buNone/>
                      </a:pPr>
                      <a:r>
                        <a:rPr lang="en" sz="500">
                          <a:solidFill>
                            <a:srgbClr val="BF9000"/>
                          </a:solidFill>
                          <a:latin typeface="Trebuchet MS"/>
                          <a:ea typeface="Trebuchet MS"/>
                          <a:cs typeface="Trebuchet MS"/>
                          <a:sym typeface="Trebuchet MS"/>
                        </a:rPr>
                        <a:t>Sprint 8</a:t>
                      </a:r>
                      <a:endParaRPr sz="500">
                        <a:solidFill>
                          <a:srgbClr val="BF9000"/>
                        </a:solidFill>
                        <a:latin typeface="Trebuchet MS"/>
                        <a:ea typeface="Trebuchet MS"/>
                        <a:cs typeface="Trebuchet MS"/>
                        <a:sym typeface="Trebuchet MS"/>
                      </a:endParaRPr>
                    </a:p>
                  </a:txBody>
                  <a:tcPr marL="91425" marR="91425" marT="91425" marB="91425" anchor="ctr">
                    <a:solidFill>
                      <a:schemeClr val="accent3">
                        <a:alpha val="20000"/>
                      </a:schemeClr>
                    </a:solidFill>
                  </a:tcPr>
                </a:tc>
                <a:tc>
                  <a:txBody>
                    <a:bodyPr/>
                    <a:lstStyle/>
                    <a:p>
                      <a:pPr marL="0" marR="0" lvl="0" indent="0" algn="ctr" rtl="0">
                        <a:lnSpc>
                          <a:spcPct val="100000"/>
                        </a:lnSpc>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FF0000"/>
                        </a:solidFill>
                        <a:latin typeface="Trebuchet MS"/>
                        <a:ea typeface="Trebuchet MS"/>
                        <a:cs typeface="Trebuchet MS"/>
                        <a:sym typeface="Trebuchet MS"/>
                      </a:endParaRPr>
                    </a:p>
                  </a:txBody>
                  <a:tcPr marL="91425" marR="91425" marT="91425" marB="91425" anchor="ctr">
                    <a:solidFill>
                      <a:schemeClr val="accent3">
                        <a:alpha val="20000"/>
                      </a:schemeClr>
                    </a:solidFill>
                  </a:tcPr>
                </a:tc>
                <a:extLst>
                  <a:ext uri="{0D108BD9-81ED-4DB2-BD59-A6C34878D82A}">
                    <a16:rowId xmlns:a16="http://schemas.microsoft.com/office/drawing/2014/main" val="10001"/>
                  </a:ext>
                </a:extLst>
              </a:tr>
              <a:tr h="256675">
                <a:tc>
                  <a:txBody>
                    <a:bodyPr/>
                    <a:lstStyle/>
                    <a:p>
                      <a:pPr marL="0" marR="0" lvl="0" indent="0" algn="ctr" rtl="0">
                        <a:lnSpc>
                          <a:spcPct val="100000"/>
                        </a:lnSpc>
                        <a:spcBef>
                          <a:spcPts val="0"/>
                        </a:spcBef>
                        <a:spcAft>
                          <a:spcPts val="0"/>
                        </a:spcAft>
                        <a:buNone/>
                      </a:pPr>
                      <a:r>
                        <a:rPr lang="en" sz="500">
                          <a:solidFill>
                            <a:srgbClr val="BF9000"/>
                          </a:solidFill>
                          <a:latin typeface="Trebuchet MS"/>
                          <a:ea typeface="Trebuchet MS"/>
                          <a:cs typeface="Trebuchet MS"/>
                          <a:sym typeface="Trebuchet MS"/>
                        </a:rPr>
                        <a:t>SQD 61</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Improving the model accuracy</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6</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2"/>
                  </a:ext>
                </a:extLst>
              </a:tr>
              <a:tr h="256675">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SQD 64</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retiree, David wants to Automatically load locations so that he can have a better user experience and easy to use application.</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6</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3"/>
                  </a:ext>
                </a:extLst>
              </a:tr>
              <a:tr h="332175">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SQD 65</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homeowner, Mark wants to view details of the recycling location so that he can have a conversation with the company with any queries and know all the details of the working hour</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Sprint6, Sprint 7</a:t>
                      </a:r>
                      <a:endParaRPr sz="500">
                        <a:solidFill>
                          <a:srgbClr val="BF9000"/>
                        </a:solidFill>
                        <a:latin typeface="Trebuchet MS"/>
                        <a:ea typeface="Trebuchet MS"/>
                        <a:cs typeface="Trebuchet MS"/>
                        <a:sym typeface="Trebuchet MS"/>
                      </a:endParaRPr>
                    </a:p>
                  </a:txBody>
                  <a:tcPr marL="91425" marR="91425" marT="91425" marB="91425" anchor="ctr"/>
                </a:tc>
                <a:tc>
                  <a:txBody>
                    <a:bodyPr/>
                    <a:lstStyle/>
                    <a:p>
                      <a:pPr marL="0" lvl="0" indent="0" algn="ctr" rtl="0">
                        <a:spcBef>
                          <a:spcPts val="0"/>
                        </a:spcBef>
                        <a:spcAft>
                          <a:spcPts val="0"/>
                        </a:spcAft>
                        <a:buNone/>
                      </a:pPr>
                      <a:r>
                        <a:rPr lang="en" sz="500" b="1">
                          <a:solidFill>
                            <a:srgbClr val="FF9900"/>
                          </a:solidFill>
                          <a:latin typeface="Trebuchet MS"/>
                          <a:ea typeface="Trebuchet MS"/>
                          <a:cs typeface="Trebuchet MS"/>
                          <a:sym typeface="Trebuchet MS"/>
                        </a:rPr>
                        <a:t>In - Progress</a:t>
                      </a:r>
                      <a:endParaRPr sz="500" b="1">
                        <a:solidFill>
                          <a:srgbClr val="FF9900"/>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4"/>
                  </a:ext>
                </a:extLst>
              </a:tr>
              <a:tr h="256675">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SQD 66</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Design and Deploy AWS API Endpoint</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8</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BF9000"/>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5"/>
                  </a:ext>
                </a:extLst>
              </a:tr>
              <a:tr h="256675">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SQD 67</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an engineer, John wants to view multiple recycling locations so that he can choose to navigate to one most accessible</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6</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6"/>
                  </a:ext>
                </a:extLst>
              </a:tr>
              <a:tr h="256675">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SQD 68</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Work on UI/UX and add more feature on Navigation Bar</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7</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BF9000"/>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7"/>
                  </a:ext>
                </a:extLst>
              </a:tr>
              <a:tr h="256675">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SQD 74</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mechanic, Simon wants to support a map view so that he can plan his route more intuitively</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6</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8"/>
                  </a:ext>
                </a:extLst>
              </a:tr>
              <a:tr h="266375">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SQD 72</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homeowner, Mark wants to know about the Frequently Ask Question screen so that he can get answers to some of the commonly ask question.</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7</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BF9000"/>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9"/>
                  </a:ext>
                </a:extLst>
              </a:tr>
              <a:tr h="256675">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SQD 73</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an engineer, John wants to schedule the pickup with the company so that he can be assured that his trash will be picked up. </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8</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BF9000"/>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10"/>
                  </a:ext>
                </a:extLst>
              </a:tr>
              <a:tr h="256675">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74</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mechanic, Simon wants to create his own account(User Profile) on Squander so that he can save his personal information like address, phone number, etc into the app for later use.</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7</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BF9000"/>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11"/>
                  </a:ext>
                </a:extLst>
              </a:tr>
              <a:tr h="256675">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75</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Redesign the UI/UX</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Low</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7</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BF9000"/>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12"/>
                  </a:ext>
                </a:extLst>
              </a:tr>
              <a:tr h="256675">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76</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retiree, David wants to know his recycling statistics so that he knows how much he has contribution to saving the world from global warming</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8</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BF9000"/>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13"/>
                  </a:ext>
                </a:extLst>
              </a:tr>
              <a:tr h="256675">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80</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Optimize Squander Code</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a:solidFill>
                            <a:srgbClr val="BF9000"/>
                          </a:solidFill>
                          <a:latin typeface="Trebuchet MS"/>
                          <a:ea typeface="Trebuchet MS"/>
                          <a:cs typeface="Trebuchet MS"/>
                          <a:sym typeface="Trebuchet MS"/>
                        </a:rPr>
                        <a:t>Sprint 8</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BF9000"/>
                        </a:solidFill>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1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819150" y="244163"/>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600">
                <a:solidFill>
                  <a:srgbClr val="7F6000"/>
                </a:solidFill>
                <a:latin typeface="Nunito ExtraBold"/>
                <a:ea typeface="Nunito ExtraBold"/>
                <a:cs typeface="Nunito ExtraBold"/>
                <a:sym typeface="Nunito ExtraBold"/>
              </a:rPr>
              <a:t>SPRINT BACKLOG</a:t>
            </a:r>
            <a:endParaRPr sz="3600">
              <a:solidFill>
                <a:srgbClr val="7F6000"/>
              </a:solidFill>
              <a:latin typeface="Nunito ExtraBold"/>
              <a:ea typeface="Nunito ExtraBold"/>
              <a:cs typeface="Nunito ExtraBold"/>
              <a:sym typeface="Nunito ExtraBold"/>
            </a:endParaRPr>
          </a:p>
        </p:txBody>
      </p:sp>
      <p:cxnSp>
        <p:nvCxnSpPr>
          <p:cNvPr id="369" name="Google Shape;369;p39"/>
          <p:cNvCxnSpPr/>
          <p:nvPr/>
        </p:nvCxnSpPr>
        <p:spPr>
          <a:xfrm>
            <a:off x="1529601" y="918167"/>
            <a:ext cx="6261300" cy="16800"/>
          </a:xfrm>
          <a:prstGeom prst="straightConnector1">
            <a:avLst/>
          </a:prstGeom>
          <a:noFill/>
          <a:ln w="38100" cap="flat" cmpd="sng">
            <a:solidFill>
              <a:srgbClr val="351C75"/>
            </a:solidFill>
            <a:prstDash val="solid"/>
            <a:round/>
            <a:headEnd type="none" w="sm" len="sm"/>
            <a:tailEnd type="none" w="sm" len="sm"/>
          </a:ln>
        </p:spPr>
      </p:cxnSp>
      <p:graphicFrame>
        <p:nvGraphicFramePr>
          <p:cNvPr id="370" name="Google Shape;370;p39"/>
          <p:cNvGraphicFramePr/>
          <p:nvPr/>
        </p:nvGraphicFramePr>
        <p:xfrm>
          <a:off x="665200" y="1056425"/>
          <a:ext cx="7660350" cy="400900"/>
        </p:xfrm>
        <a:graphic>
          <a:graphicData uri="http://schemas.openxmlformats.org/drawingml/2006/table">
            <a:tbl>
              <a:tblPr>
                <a:noFill/>
                <a:tableStyleId>{0F79524E-5E15-49CE-80A8-045AA25956DB}</a:tableStyleId>
              </a:tblPr>
              <a:tblGrid>
                <a:gridCol w="7660350">
                  <a:extLst>
                    <a:ext uri="{9D8B030D-6E8A-4147-A177-3AD203B41FA5}">
                      <a16:colId xmlns:a16="http://schemas.microsoft.com/office/drawing/2014/main" val="20000"/>
                    </a:ext>
                  </a:extLst>
                </a:gridCol>
              </a:tblGrid>
              <a:tr h="400900">
                <a:tc>
                  <a:txBody>
                    <a:bodyPr/>
                    <a:lstStyle/>
                    <a:p>
                      <a:pPr marL="0" lvl="0" indent="0" algn="ctr" rtl="0">
                        <a:spcBef>
                          <a:spcPts val="0"/>
                        </a:spcBef>
                        <a:spcAft>
                          <a:spcPts val="0"/>
                        </a:spcAft>
                        <a:buNone/>
                      </a:pPr>
                      <a:r>
                        <a:rPr lang="en" b="1">
                          <a:solidFill>
                            <a:srgbClr val="835C3C"/>
                          </a:solidFill>
                          <a:latin typeface="Trebuchet MS"/>
                          <a:ea typeface="Trebuchet MS"/>
                          <a:cs typeface="Trebuchet MS"/>
                          <a:sym typeface="Trebuchet MS"/>
                        </a:rPr>
                        <a:t>SPRINT 6 (09/29 - 11/2)</a:t>
                      </a:r>
                      <a:endParaRPr b="1">
                        <a:solidFill>
                          <a:srgbClr val="835C3C"/>
                        </a:solidFill>
                        <a:latin typeface="Trebuchet MS"/>
                        <a:ea typeface="Trebuchet MS"/>
                        <a:cs typeface="Trebuchet MS"/>
                        <a:sym typeface="Trebuchet MS"/>
                      </a:endParaRPr>
                    </a:p>
                  </a:txBody>
                  <a:tcPr marL="91425" marR="91425" marT="91425" marB="91425">
                    <a:lnL w="9525" cap="flat" cmpd="sng">
                      <a:solidFill>
                        <a:srgbClr val="9E7C38"/>
                      </a:solidFill>
                      <a:prstDash val="solid"/>
                      <a:round/>
                      <a:headEnd type="none" w="sm" len="sm"/>
                      <a:tailEnd type="none" w="sm" len="sm"/>
                    </a:lnL>
                    <a:lnR w="9525" cap="flat" cmpd="sng">
                      <a:solidFill>
                        <a:srgbClr val="9E7C38"/>
                      </a:solidFill>
                      <a:prstDash val="solid"/>
                      <a:round/>
                      <a:headEnd type="none" w="sm" len="sm"/>
                      <a:tailEnd type="none" w="sm" len="sm"/>
                    </a:lnR>
                    <a:lnT w="9525" cap="flat" cmpd="sng">
                      <a:solidFill>
                        <a:srgbClr val="9E7C38"/>
                      </a:solidFill>
                      <a:prstDash val="solid"/>
                      <a:round/>
                      <a:headEnd type="none" w="sm" len="sm"/>
                      <a:tailEnd type="none" w="sm" len="sm"/>
                    </a:lnT>
                    <a:lnB w="9525" cap="flat" cmpd="sng">
                      <a:solidFill>
                        <a:srgbClr val="9E7C38"/>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71" name="Google Shape;371;p39"/>
          <p:cNvGraphicFramePr/>
          <p:nvPr/>
        </p:nvGraphicFramePr>
        <p:xfrm>
          <a:off x="665201" y="1457325"/>
          <a:ext cx="7660325" cy="3123840"/>
        </p:xfrm>
        <a:graphic>
          <a:graphicData uri="http://schemas.openxmlformats.org/drawingml/2006/table">
            <a:tbl>
              <a:tblPr firstRow="1" bandRow="1">
                <a:noFill/>
                <a:tableStyleId>{16C370C8-7520-492D-BCD4-8BB9F7C14C5A}</a:tableStyleId>
              </a:tblPr>
              <a:tblGrid>
                <a:gridCol w="443700">
                  <a:extLst>
                    <a:ext uri="{9D8B030D-6E8A-4147-A177-3AD203B41FA5}">
                      <a16:colId xmlns:a16="http://schemas.microsoft.com/office/drawing/2014/main" val="20000"/>
                    </a:ext>
                  </a:extLst>
                </a:gridCol>
                <a:gridCol w="6063775">
                  <a:extLst>
                    <a:ext uri="{9D8B030D-6E8A-4147-A177-3AD203B41FA5}">
                      <a16:colId xmlns:a16="http://schemas.microsoft.com/office/drawing/2014/main" val="20001"/>
                    </a:ext>
                  </a:extLst>
                </a:gridCol>
                <a:gridCol w="517775">
                  <a:extLst>
                    <a:ext uri="{9D8B030D-6E8A-4147-A177-3AD203B41FA5}">
                      <a16:colId xmlns:a16="http://schemas.microsoft.com/office/drawing/2014/main" val="20002"/>
                    </a:ext>
                  </a:extLst>
                </a:gridCol>
                <a:gridCol w="635075">
                  <a:extLst>
                    <a:ext uri="{9D8B030D-6E8A-4147-A177-3AD203B41FA5}">
                      <a16:colId xmlns:a16="http://schemas.microsoft.com/office/drawing/2014/main" val="20003"/>
                    </a:ext>
                  </a:extLst>
                </a:gridCol>
              </a:tblGrid>
              <a:tr h="251625">
                <a:tc>
                  <a:txBody>
                    <a:bodyPr/>
                    <a:lstStyle/>
                    <a:p>
                      <a:pPr marL="0" marR="0" lvl="0" indent="0" algn="ctr" rtl="0">
                        <a:lnSpc>
                          <a:spcPct val="100000"/>
                        </a:lnSpc>
                        <a:spcBef>
                          <a:spcPts val="0"/>
                        </a:spcBef>
                        <a:spcAft>
                          <a:spcPts val="0"/>
                        </a:spcAft>
                        <a:buNone/>
                      </a:pPr>
                      <a:r>
                        <a:rPr lang="en" sz="600">
                          <a:solidFill>
                            <a:srgbClr val="FFFFFF"/>
                          </a:solidFill>
                          <a:latin typeface="Trebuchet MS"/>
                          <a:ea typeface="Trebuchet MS"/>
                          <a:cs typeface="Trebuchet MS"/>
                          <a:sym typeface="Trebuchet MS"/>
                        </a:rPr>
                        <a:t>KEY</a:t>
                      </a:r>
                      <a:endParaRPr sz="600"/>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600">
                          <a:solidFill>
                            <a:srgbClr val="FFFFFF"/>
                          </a:solidFill>
                          <a:latin typeface="Trebuchet MS"/>
                          <a:ea typeface="Trebuchet MS"/>
                          <a:cs typeface="Trebuchet MS"/>
                          <a:sym typeface="Trebuchet MS"/>
                        </a:rPr>
                        <a:t>SUMMARY</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tc>
                  <a:txBody>
                    <a:bodyPr/>
                    <a:lstStyle/>
                    <a:p>
                      <a:pPr marL="0" marR="0" lvl="0" indent="0" algn="ctr" rtl="0">
                        <a:lnSpc>
                          <a:spcPct val="100000"/>
                        </a:lnSpc>
                        <a:spcBef>
                          <a:spcPts val="0"/>
                        </a:spcBef>
                        <a:spcAft>
                          <a:spcPts val="0"/>
                        </a:spcAft>
                        <a:buNone/>
                      </a:pPr>
                      <a:r>
                        <a:rPr lang="en" sz="600">
                          <a:solidFill>
                            <a:srgbClr val="FFFFFF"/>
                          </a:solidFill>
                          <a:latin typeface="Trebuchet MS"/>
                          <a:ea typeface="Trebuchet MS"/>
                          <a:cs typeface="Trebuchet MS"/>
                          <a:sym typeface="Trebuchet MS"/>
                        </a:rPr>
                        <a:t>PRIORITY</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600">
                          <a:solidFill>
                            <a:srgbClr val="FFFFFF"/>
                          </a:solidFill>
                          <a:latin typeface="Trebuchet MS"/>
                          <a:ea typeface="Trebuchet MS"/>
                          <a:cs typeface="Trebuchet MS"/>
                          <a:sym typeface="Trebuchet MS"/>
                        </a:rPr>
                        <a:t>STATUS</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61</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Improving the model accuracy</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1"/>
                  </a:ext>
                </a:extLst>
              </a:tr>
              <a:tr h="21745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64</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retiree, David wants to Automatically load locations so that he can have a better user experience and easy to use application.</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2"/>
                  </a:ext>
                </a:extLst>
              </a:tr>
              <a:tr h="211225">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67</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an engineer, John wants to view multiple recycling locations so that he can choose to navigate to one most accessible</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3"/>
                  </a:ext>
                </a:extLst>
              </a:tr>
              <a:tr h="22370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74</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mechanic, Simon wants to support a map view so that he can plan his route more intuitively</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85</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Update GitHub and Wiki Page</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86</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Update Technical Paper</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87</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Create Deliverable 6 Presentation</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88</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Create Deliverable 6 Pre-Recorded Video and Edit</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Low</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89</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Update Installation Manual and User Manual</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Low</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9"/>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91</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Test Cases for Sprint 6</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Low</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6AA84F"/>
                          </a:solidFill>
                          <a:latin typeface="Trebuchet MS"/>
                          <a:ea typeface="Trebuchet MS"/>
                          <a:cs typeface="Trebuchet MS"/>
                          <a:sym typeface="Trebuchet MS"/>
                        </a:rPr>
                        <a:t>DONE</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10"/>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65</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homeowner, Mark wants to view details of the recycling location so that he can have a conversation with the company with any queries and know all the details of the working hour</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9900"/>
                          </a:solidFill>
                          <a:latin typeface="Trebuchet MS"/>
                          <a:ea typeface="Trebuchet MS"/>
                          <a:cs typeface="Trebuchet MS"/>
                          <a:sym typeface="Trebuchet MS"/>
                        </a:rPr>
                        <a:t>In - Progress</a:t>
                      </a:r>
                      <a:endParaRPr sz="500" b="1">
                        <a:solidFill>
                          <a:srgbClr val="FF0000"/>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1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0"/>
          <p:cNvSpPr txBox="1">
            <a:spLocks noGrp="1"/>
          </p:cNvSpPr>
          <p:nvPr>
            <p:ph type="title"/>
          </p:nvPr>
        </p:nvSpPr>
        <p:spPr>
          <a:xfrm>
            <a:off x="880757" y="535855"/>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990"/>
              <a:buNone/>
            </a:pPr>
            <a:r>
              <a:rPr lang="en" sz="2800">
                <a:solidFill>
                  <a:srgbClr val="7F6000"/>
                </a:solidFill>
                <a:latin typeface="Nunito ExtraBold"/>
                <a:ea typeface="Nunito ExtraBold"/>
                <a:cs typeface="Nunito ExtraBold"/>
                <a:sym typeface="Nunito ExtraBold"/>
              </a:rPr>
              <a:t>USER STORIES &amp; ACCEPTANCE CRITERIA</a:t>
            </a:r>
            <a:endParaRPr sz="2800"/>
          </a:p>
        </p:txBody>
      </p:sp>
      <p:cxnSp>
        <p:nvCxnSpPr>
          <p:cNvPr id="377" name="Google Shape;377;p40"/>
          <p:cNvCxnSpPr/>
          <p:nvPr/>
        </p:nvCxnSpPr>
        <p:spPr>
          <a:xfrm>
            <a:off x="1063889" y="1148294"/>
            <a:ext cx="6916331" cy="0"/>
          </a:xfrm>
          <a:prstGeom prst="straightConnector1">
            <a:avLst/>
          </a:prstGeom>
          <a:noFill/>
          <a:ln w="38100" cap="flat" cmpd="sng">
            <a:solidFill>
              <a:srgbClr val="351C75"/>
            </a:solidFill>
            <a:prstDash val="solid"/>
            <a:round/>
            <a:headEnd type="none" w="sm" len="sm"/>
            <a:tailEnd type="none" w="sm" len="sm"/>
          </a:ln>
        </p:spPr>
      </p:cxnSp>
      <p:sp>
        <p:nvSpPr>
          <p:cNvPr id="378" name="Google Shape;378;p40"/>
          <p:cNvSpPr txBox="1"/>
          <p:nvPr/>
        </p:nvSpPr>
        <p:spPr>
          <a:xfrm>
            <a:off x="7798900" y="1661600"/>
            <a:ext cx="1028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aphicFrame>
        <p:nvGraphicFramePr>
          <p:cNvPr id="379" name="Google Shape;379;p40"/>
          <p:cNvGraphicFramePr/>
          <p:nvPr/>
        </p:nvGraphicFramePr>
        <p:xfrm>
          <a:off x="685801" y="1473825"/>
          <a:ext cx="3000000" cy="3000000"/>
        </p:xfrm>
        <a:graphic>
          <a:graphicData uri="http://schemas.openxmlformats.org/drawingml/2006/table">
            <a:tbl>
              <a:tblPr firstRow="1" bandRow="1">
                <a:noFill/>
                <a:tableStyleId>{16C370C8-7520-492D-BCD4-8BB9F7C14C5A}</a:tableStyleId>
              </a:tblPr>
              <a:tblGrid>
                <a:gridCol w="590575">
                  <a:extLst>
                    <a:ext uri="{9D8B030D-6E8A-4147-A177-3AD203B41FA5}">
                      <a16:colId xmlns:a16="http://schemas.microsoft.com/office/drawing/2014/main" val="20000"/>
                    </a:ext>
                  </a:extLst>
                </a:gridCol>
                <a:gridCol w="1141400">
                  <a:extLst>
                    <a:ext uri="{9D8B030D-6E8A-4147-A177-3AD203B41FA5}">
                      <a16:colId xmlns:a16="http://schemas.microsoft.com/office/drawing/2014/main" val="20001"/>
                    </a:ext>
                  </a:extLst>
                </a:gridCol>
                <a:gridCol w="1603050">
                  <a:extLst>
                    <a:ext uri="{9D8B030D-6E8A-4147-A177-3AD203B41FA5}">
                      <a16:colId xmlns:a16="http://schemas.microsoft.com/office/drawing/2014/main" val="20002"/>
                    </a:ext>
                  </a:extLst>
                </a:gridCol>
                <a:gridCol w="1752625">
                  <a:extLst>
                    <a:ext uri="{9D8B030D-6E8A-4147-A177-3AD203B41FA5}">
                      <a16:colId xmlns:a16="http://schemas.microsoft.com/office/drawing/2014/main" val="20003"/>
                    </a:ext>
                  </a:extLst>
                </a:gridCol>
                <a:gridCol w="2807200">
                  <a:extLst>
                    <a:ext uri="{9D8B030D-6E8A-4147-A177-3AD203B41FA5}">
                      <a16:colId xmlns:a16="http://schemas.microsoft.com/office/drawing/2014/main" val="20004"/>
                    </a:ext>
                  </a:extLst>
                </a:gridCol>
              </a:tblGrid>
              <a:tr h="750500">
                <a:tc>
                  <a:txBody>
                    <a:bodyPr/>
                    <a:lstStyle/>
                    <a:p>
                      <a:pPr marL="0" marR="0" lvl="0" indent="0" algn="ctr" rtl="0">
                        <a:lnSpc>
                          <a:spcPct val="100000"/>
                        </a:lnSpc>
                        <a:spcBef>
                          <a:spcPts val="0"/>
                        </a:spcBef>
                        <a:spcAft>
                          <a:spcPts val="0"/>
                        </a:spcAft>
                        <a:buNone/>
                      </a:pPr>
                      <a:r>
                        <a:rPr lang="en" sz="1100" b="1" i="0" u="none" strike="noStrike" cap="none">
                          <a:solidFill>
                            <a:srgbClr val="FFFFFF"/>
                          </a:solidFill>
                          <a:latin typeface="Trebuchet MS"/>
                          <a:ea typeface="Trebuchet MS"/>
                          <a:cs typeface="Trebuchet MS"/>
                          <a:sym typeface="Trebuchet MS"/>
                        </a:rPr>
                        <a:t>ID</a:t>
                      </a:r>
                      <a:endParaRPr/>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AS A</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I WANT TO</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SO THAT</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ACCEPTANCE CRITERIA</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extLst>
                  <a:ext uri="{0D108BD9-81ED-4DB2-BD59-A6C34878D82A}">
                    <a16:rowId xmlns:a16="http://schemas.microsoft.com/office/drawing/2014/main" val="10000"/>
                  </a:ext>
                </a:extLst>
              </a:tr>
              <a:tr h="507325">
                <a:tc>
                  <a:txBody>
                    <a:bodyPr/>
                    <a:lstStyle/>
                    <a:p>
                      <a:pPr marL="0" marR="0" lvl="0" indent="0" algn="ctr"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67</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John, the engineer</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View multiple recycling locations</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I could choose to navigate to one most accessible</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John uploads image of the garbage or recyclables. </a:t>
                      </a:r>
                      <a:br>
                        <a:rPr lang="en" sz="700">
                          <a:solidFill>
                            <a:srgbClr val="BF9000"/>
                          </a:solidFill>
                          <a:latin typeface="Trebuchet MS"/>
                          <a:ea typeface="Trebuchet MS"/>
                          <a:cs typeface="Trebuchet MS"/>
                          <a:sym typeface="Trebuchet MS"/>
                        </a:rPr>
                      </a:br>
                      <a:r>
                        <a:rPr lang="en" sz="700">
                          <a:solidFill>
                            <a:srgbClr val="BF9000"/>
                          </a:solidFill>
                          <a:latin typeface="Trebuchet MS"/>
                          <a:ea typeface="Trebuchet MS"/>
                          <a:cs typeface="Trebuchet MS"/>
                          <a:sym typeface="Trebuchet MS"/>
                        </a:rPr>
                        <a:t>When: John needs to find multiple recycling locations, </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John is presented with multiple location, if available.</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1"/>
                  </a:ext>
                </a:extLst>
              </a:tr>
              <a:tr h="507325">
                <a:tc>
                  <a:txBody>
                    <a:bodyPr/>
                    <a:lstStyle/>
                    <a:p>
                      <a:pPr marL="0" marR="0" lvl="0" indent="0" algn="ctr"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74</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Simon, the mechanic</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Support a map view</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I could plan my route more intuitively.</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Simon uploads image of the garbage or recyclables, </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needs to view the recyclable locations, </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Simon can choose map view</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2"/>
                  </a:ext>
                </a:extLst>
              </a:tr>
              <a:tr h="507325">
                <a:tc>
                  <a:txBody>
                    <a:bodyPr/>
                    <a:lstStyle/>
                    <a:p>
                      <a:pPr marL="0" marR="0" lvl="0" indent="0" algn="ctr"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64</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David, the retiree</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Automatically load locations</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I have a better user experience and easy to use app.</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David</a:t>
                      </a:r>
                      <a:r>
                        <a:rPr lang="en" sz="700" b="0" i="0" u="none" strike="noStrike" cap="none">
                          <a:solidFill>
                            <a:srgbClr val="BF9000"/>
                          </a:solidFill>
                          <a:latin typeface="Trebuchet MS"/>
                          <a:ea typeface="Trebuchet MS"/>
                          <a:cs typeface="Trebuchet MS"/>
                          <a:sym typeface="Trebuchet MS"/>
                        </a:rPr>
                        <a:t> be automatically redirected to recycling location</a:t>
                      </a:r>
                      <a:r>
                        <a:rPr lang="en" sz="700">
                          <a:solidFill>
                            <a:srgbClr val="BF9000"/>
                          </a:solidFill>
                          <a:latin typeface="Trebuchet MS"/>
                          <a:ea typeface="Trebuchet MS"/>
                          <a:cs typeface="Trebuchet MS"/>
                          <a:sym typeface="Trebuchet MS"/>
                        </a:rPr>
                        <a:t>,</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a:t>
                      </a:r>
                      <a:r>
                        <a:rPr lang="en" sz="700" b="0" i="0" u="none" strike="noStrike" cap="none">
                          <a:solidFill>
                            <a:srgbClr val="BF9000"/>
                          </a:solidFill>
                          <a:latin typeface="Trebuchet MS"/>
                          <a:ea typeface="Trebuchet MS"/>
                          <a:cs typeface="Trebuchet MS"/>
                          <a:sym typeface="Trebuchet MS"/>
                        </a:rPr>
                        <a:t>they upload the image.</a:t>
                      </a:r>
                      <a:endParaRPr sz="7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It’s easier for him to see all the nearby locations</a:t>
                      </a:r>
                      <a:endParaRPr sz="700">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3"/>
                  </a:ext>
                </a:extLst>
              </a:tr>
              <a:tr h="507325">
                <a:tc>
                  <a:txBody>
                    <a:bodyPr/>
                    <a:lstStyle/>
                    <a:p>
                      <a:pPr marL="0" marR="0" lvl="0" indent="0" algn="ctr"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65</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Mark, the homeowner</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View details of the recycling location</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I could have a conversation with the location and form relations.</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Mark has uploaded the image,</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click on the Location,</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Mark can have basic details of the company like address, working hours, etc.</a:t>
                      </a:r>
                      <a:endParaRPr sz="700">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41"/>
          <p:cNvPicPr preferRelativeResize="0"/>
          <p:nvPr/>
        </p:nvPicPr>
        <p:blipFill rotWithShape="1">
          <a:blip r:embed="rId3">
            <a:alphaModFix/>
          </a:blip>
          <a:srcRect/>
          <a:stretch/>
        </p:blipFill>
        <p:spPr>
          <a:xfrm>
            <a:off x="1057475" y="806000"/>
            <a:ext cx="6935550" cy="3901250"/>
          </a:xfrm>
          <a:prstGeom prst="rect">
            <a:avLst/>
          </a:prstGeom>
          <a:noFill/>
          <a:ln>
            <a:noFill/>
          </a:ln>
        </p:spPr>
      </p:pic>
      <p:sp>
        <p:nvSpPr>
          <p:cNvPr id="385" name="Google Shape;385;p41"/>
          <p:cNvSpPr/>
          <p:nvPr/>
        </p:nvSpPr>
        <p:spPr>
          <a:xfrm>
            <a:off x="3073250" y="414225"/>
            <a:ext cx="2865000" cy="550800"/>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TEST CASES</a:t>
            </a:r>
            <a:endParaRPr sz="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5"/>
          <p:cNvSpPr txBox="1"/>
          <p:nvPr/>
        </p:nvSpPr>
        <p:spPr>
          <a:xfrm>
            <a:off x="4972525" y="180525"/>
            <a:ext cx="4840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nvGrpSpPr>
          <p:cNvPr id="170" name="Google Shape;170;p15"/>
          <p:cNvGrpSpPr/>
          <p:nvPr/>
        </p:nvGrpSpPr>
        <p:grpSpPr>
          <a:xfrm>
            <a:off x="3622189" y="2148103"/>
            <a:ext cx="4384374" cy="870600"/>
            <a:chOff x="14957" y="0"/>
            <a:chExt cx="4384374" cy="870600"/>
          </a:xfrm>
        </p:grpSpPr>
        <p:sp>
          <p:nvSpPr>
            <p:cNvPr id="171" name="Google Shape;171;p15"/>
            <p:cNvSpPr/>
            <p:nvPr/>
          </p:nvSpPr>
          <p:spPr>
            <a:xfrm rot="10800000">
              <a:off x="490376" y="0"/>
              <a:ext cx="3908955" cy="870598"/>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5"/>
            <p:cNvSpPr txBox="1"/>
            <p:nvPr/>
          </p:nvSpPr>
          <p:spPr>
            <a:xfrm>
              <a:off x="708025" y="0"/>
              <a:ext cx="3691200" cy="870600"/>
            </a:xfrm>
            <a:prstGeom prst="rect">
              <a:avLst/>
            </a:prstGeom>
            <a:noFill/>
            <a:ln>
              <a:noFill/>
            </a:ln>
          </p:spPr>
          <p:txBody>
            <a:bodyPr spcFirstLastPara="1" wrap="square" lIns="38390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835C3C"/>
                  </a:solidFill>
                  <a:latin typeface="Trebuchet MS"/>
                  <a:ea typeface="Trebuchet MS"/>
                  <a:cs typeface="Trebuchet MS"/>
                  <a:sym typeface="Trebuchet MS"/>
                </a:rPr>
                <a:t>Nicholas Wong</a:t>
              </a:r>
              <a:r>
                <a:rPr lang="en" sz="1000" b="0" i="0" u="none" strike="noStrike" cap="none">
                  <a:solidFill>
                    <a:schemeClr val="lt1"/>
                  </a:solidFill>
                  <a:latin typeface="Trebuchet MS"/>
                  <a:ea typeface="Trebuchet MS"/>
                  <a:cs typeface="Trebuchet MS"/>
                  <a:sym typeface="Trebuchet MS"/>
                </a:rPr>
                <a:t>: Machine Learning Engineer</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chemeClr val="lt1"/>
                  </a:solidFill>
                  <a:latin typeface="Arial"/>
                  <a:ea typeface="Arial"/>
                  <a:cs typeface="Arial"/>
                  <a:sym typeface="Arial"/>
                </a:rPr>
                <a:t>1. </a:t>
              </a:r>
              <a:r>
                <a:rPr lang="en" sz="900" b="0" i="0" u="none" strike="noStrike" cap="none">
                  <a:solidFill>
                    <a:srgbClr val="AF7B51"/>
                  </a:solidFill>
                  <a:latin typeface="Trebuchet MS"/>
                  <a:ea typeface="Trebuchet MS"/>
                  <a:cs typeface="Trebuchet MS"/>
                  <a:sym typeface="Trebuchet MS"/>
                </a:rPr>
                <a:t>Design Computer Vision Model Architecture</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900"/>
                <a:buFont typeface="Arial"/>
                <a:buNone/>
              </a:pPr>
              <a:r>
                <a:rPr lang="en" sz="900" b="0" i="0" u="none" strike="noStrike" cap="none">
                  <a:solidFill>
                    <a:srgbClr val="AF7B51"/>
                  </a:solidFill>
                  <a:latin typeface="Trebuchet MS"/>
                  <a:ea typeface="Trebuchet MS"/>
                  <a:cs typeface="Trebuchet MS"/>
                  <a:sym typeface="Trebuchet MS"/>
                </a:rPr>
                <a:t>2. Train and Evaluate Model Performance</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900"/>
                <a:buFont typeface="Arial"/>
                <a:buNone/>
              </a:pPr>
              <a:r>
                <a:rPr lang="en" sz="900" b="0" i="0" u="none" strike="noStrike" cap="none">
                  <a:solidFill>
                    <a:srgbClr val="AF7B51"/>
                  </a:solidFill>
                  <a:latin typeface="Trebuchet MS"/>
                  <a:ea typeface="Trebuchet MS"/>
                  <a:cs typeface="Trebuchet MS"/>
                  <a:sym typeface="Trebuchet MS"/>
                </a:rPr>
                <a:t>3. Gather representative image data for training</a:t>
              </a:r>
              <a:endParaRPr sz="900" b="0" i="0" u="none" strike="noStrike" cap="none">
                <a:solidFill>
                  <a:srgbClr val="AF7B51"/>
                </a:solidFill>
                <a:latin typeface="Trebuchet MS"/>
                <a:ea typeface="Trebuchet MS"/>
                <a:cs typeface="Trebuchet MS"/>
                <a:sym typeface="Trebuchet MS"/>
              </a:endParaRPr>
            </a:p>
          </p:txBody>
        </p:sp>
        <p:sp>
          <p:nvSpPr>
            <p:cNvPr id="173" name="Google Shape;173;p15"/>
            <p:cNvSpPr/>
            <p:nvPr/>
          </p:nvSpPr>
          <p:spPr>
            <a:xfrm>
              <a:off x="14957" y="0"/>
              <a:ext cx="870598" cy="870598"/>
            </a:xfrm>
            <a:prstGeom prst="ellipse">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15"/>
          <p:cNvGrpSpPr/>
          <p:nvPr/>
        </p:nvGrpSpPr>
        <p:grpSpPr>
          <a:xfrm>
            <a:off x="3620079" y="3049473"/>
            <a:ext cx="4388617" cy="870597"/>
            <a:chOff x="13913" y="0"/>
            <a:chExt cx="4388617" cy="870597"/>
          </a:xfrm>
        </p:grpSpPr>
        <p:sp>
          <p:nvSpPr>
            <p:cNvPr id="175" name="Google Shape;175;p15"/>
            <p:cNvSpPr/>
            <p:nvPr/>
          </p:nvSpPr>
          <p:spPr>
            <a:xfrm rot="10800000">
              <a:off x="493580" y="0"/>
              <a:ext cx="3908950" cy="870597"/>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5"/>
            <p:cNvSpPr txBox="1"/>
            <p:nvPr/>
          </p:nvSpPr>
          <p:spPr>
            <a:xfrm>
              <a:off x="711229" y="0"/>
              <a:ext cx="3691301" cy="870597"/>
            </a:xfrm>
            <a:prstGeom prst="rect">
              <a:avLst/>
            </a:prstGeom>
            <a:noFill/>
            <a:ln>
              <a:noFill/>
            </a:ln>
          </p:spPr>
          <p:txBody>
            <a:bodyPr spcFirstLastPara="1" wrap="square" lIns="38390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835C3C"/>
                  </a:solidFill>
                  <a:latin typeface="Trebuchet MS"/>
                  <a:ea typeface="Trebuchet MS"/>
                  <a:cs typeface="Trebuchet MS"/>
                  <a:sym typeface="Trebuchet MS"/>
                </a:rPr>
                <a:t>Rajat Nagavkar</a:t>
              </a:r>
              <a:r>
                <a:rPr lang="en" sz="1000" b="0" i="0" u="none" strike="noStrike" cap="none">
                  <a:solidFill>
                    <a:srgbClr val="AF7B51"/>
                  </a:solidFill>
                  <a:latin typeface="Trebuchet MS"/>
                  <a:ea typeface="Trebuchet MS"/>
                  <a:cs typeface="Trebuchet MS"/>
                  <a:sym typeface="Trebuchet MS"/>
                </a:rPr>
                <a:t>: Ios Developer</a:t>
              </a:r>
              <a:endParaRPr sz="10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1000" b="0" i="0" u="none" strike="noStrike" cap="none">
                  <a:solidFill>
                    <a:srgbClr val="AF7B51"/>
                  </a:solidFill>
                  <a:latin typeface="Trebuchet MS"/>
                  <a:ea typeface="Trebuchet MS"/>
                  <a:cs typeface="Trebuchet MS"/>
                  <a:sym typeface="Trebuchet MS"/>
                </a:rPr>
                <a:t>1. </a:t>
              </a:r>
              <a:r>
                <a:rPr lang="en" sz="900" b="0" i="0" u="none" strike="noStrike" cap="none">
                  <a:solidFill>
                    <a:srgbClr val="AF7B51"/>
                  </a:solidFill>
                  <a:latin typeface="Trebuchet MS"/>
                  <a:ea typeface="Trebuchet MS"/>
                  <a:cs typeface="Trebuchet MS"/>
                  <a:sym typeface="Trebuchet MS"/>
                </a:rPr>
                <a:t>Design and Development of Application.</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2. Integrating ML model to provide specified results.</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3. Testing the app to provide a better user experience. </a:t>
              </a:r>
              <a:endParaRPr sz="900" b="0" i="0" u="none" strike="noStrike" cap="none">
                <a:solidFill>
                  <a:srgbClr val="AF7B51"/>
                </a:solidFill>
                <a:latin typeface="Trebuchet MS"/>
                <a:ea typeface="Trebuchet MS"/>
                <a:cs typeface="Trebuchet MS"/>
                <a:sym typeface="Trebuchet MS"/>
              </a:endParaRPr>
            </a:p>
          </p:txBody>
        </p:sp>
        <p:sp>
          <p:nvSpPr>
            <p:cNvPr id="177" name="Google Shape;177;p15"/>
            <p:cNvSpPr/>
            <p:nvPr/>
          </p:nvSpPr>
          <p:spPr>
            <a:xfrm>
              <a:off x="13913" y="0"/>
              <a:ext cx="870597" cy="870597"/>
            </a:xfrm>
            <a:prstGeom prst="ellipse">
              <a:avLst/>
            </a:prstGeom>
            <a:blipFill rotWithShape="1">
              <a:blip r:embed="rId4">
                <a:alphaModFix/>
              </a:blip>
              <a:stretch>
                <a:fillRect t="-16985" b="-16983"/>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 name="Google Shape;178;p15"/>
          <p:cNvGrpSpPr/>
          <p:nvPr/>
        </p:nvGrpSpPr>
        <p:grpSpPr>
          <a:xfrm>
            <a:off x="3632181" y="300290"/>
            <a:ext cx="4386802" cy="868680"/>
            <a:chOff x="16296" y="0"/>
            <a:chExt cx="4386802" cy="868680"/>
          </a:xfrm>
        </p:grpSpPr>
        <p:sp>
          <p:nvSpPr>
            <p:cNvPr id="179" name="Google Shape;179;p15"/>
            <p:cNvSpPr/>
            <p:nvPr/>
          </p:nvSpPr>
          <p:spPr>
            <a:xfrm rot="10800000">
              <a:off x="493170" y="0"/>
              <a:ext cx="3909928" cy="868680"/>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5"/>
            <p:cNvSpPr txBox="1"/>
            <p:nvPr/>
          </p:nvSpPr>
          <p:spPr>
            <a:xfrm>
              <a:off x="710340" y="0"/>
              <a:ext cx="3692758" cy="868680"/>
            </a:xfrm>
            <a:prstGeom prst="rect">
              <a:avLst/>
            </a:prstGeom>
            <a:noFill/>
            <a:ln>
              <a:noFill/>
            </a:ln>
          </p:spPr>
          <p:txBody>
            <a:bodyPr spcFirstLastPara="1" wrap="square" lIns="38305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835C3C"/>
                  </a:solidFill>
                  <a:latin typeface="Trebuchet MS"/>
                  <a:ea typeface="Trebuchet MS"/>
                  <a:cs typeface="Trebuchet MS"/>
                  <a:sym typeface="Trebuchet MS"/>
                </a:rPr>
                <a:t>Aakansha Agarwala: </a:t>
              </a:r>
              <a:r>
                <a:rPr lang="en" sz="1000" b="0" i="0" u="none" strike="noStrike" cap="none">
                  <a:solidFill>
                    <a:srgbClr val="AF7B51"/>
                  </a:solidFill>
                  <a:latin typeface="Trebuchet MS"/>
                  <a:ea typeface="Trebuchet MS"/>
                  <a:cs typeface="Trebuchet MS"/>
                  <a:sym typeface="Trebuchet MS"/>
                </a:rPr>
                <a:t>Project Manager/Scrum Master</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1</a:t>
              </a:r>
              <a:r>
                <a:rPr lang="en" sz="1000" b="0" i="0" u="none" strike="noStrike" cap="none">
                  <a:solidFill>
                    <a:srgbClr val="AF7B51"/>
                  </a:solidFill>
                  <a:latin typeface="Trebuchet MS"/>
                  <a:ea typeface="Trebuchet MS"/>
                  <a:cs typeface="Trebuchet MS"/>
                  <a:sym typeface="Trebuchet MS"/>
                </a:rPr>
                <a:t>. </a:t>
              </a:r>
              <a:r>
                <a:rPr lang="en" sz="900" b="0" i="0" u="none" strike="noStrike" cap="none">
                  <a:solidFill>
                    <a:srgbClr val="AF7B51"/>
                  </a:solidFill>
                  <a:latin typeface="Trebuchet MS"/>
                  <a:ea typeface="Trebuchet MS"/>
                  <a:cs typeface="Trebuchet MS"/>
                  <a:sym typeface="Trebuchet MS"/>
                </a:rPr>
                <a:t>Led team meetings and kept the team on task</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2. Maintains the project’s GitHub repository and Wiki</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900"/>
                <a:buFont typeface="Arial"/>
                <a:buNone/>
              </a:pPr>
              <a:r>
                <a:rPr lang="en" sz="900" b="0" i="0" u="none" strike="noStrike" cap="none">
                  <a:solidFill>
                    <a:srgbClr val="AF7B51"/>
                  </a:solidFill>
                  <a:latin typeface="Trebuchet MS"/>
                  <a:ea typeface="Trebuchet MS"/>
                  <a:cs typeface="Trebuchet MS"/>
                  <a:sym typeface="Trebuchet MS"/>
                </a:rPr>
                <a:t>3. Documented test cases and co-authored technical paper</a:t>
              </a:r>
              <a:endParaRPr sz="1400" b="0" i="0" u="none" strike="noStrike" cap="none">
                <a:solidFill>
                  <a:srgbClr val="000000"/>
                </a:solidFill>
                <a:latin typeface="Arial"/>
                <a:ea typeface="Arial"/>
                <a:cs typeface="Arial"/>
                <a:sym typeface="Arial"/>
              </a:endParaRPr>
            </a:p>
          </p:txBody>
        </p:sp>
        <p:sp>
          <p:nvSpPr>
            <p:cNvPr id="181" name="Google Shape;181;p15"/>
            <p:cNvSpPr/>
            <p:nvPr/>
          </p:nvSpPr>
          <p:spPr>
            <a:xfrm>
              <a:off x="16296" y="0"/>
              <a:ext cx="868680" cy="868680"/>
            </a:xfrm>
            <a:prstGeom prst="ellipse">
              <a:avLst/>
            </a:prstGeom>
            <a:blipFill rotWithShape="1">
              <a:blip r:embed="rId5">
                <a:alphaModFix/>
              </a:blip>
              <a:stretch>
                <a:fillRect l="2097" t="-3831" r="2096" b="-42136"/>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 name="Google Shape;182;p15"/>
          <p:cNvSpPr txBox="1"/>
          <p:nvPr/>
        </p:nvSpPr>
        <p:spPr>
          <a:xfrm>
            <a:off x="249700" y="1497225"/>
            <a:ext cx="31224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2500" b="0" i="0" u="none" strike="noStrike" cap="none">
                <a:solidFill>
                  <a:srgbClr val="7F6000"/>
                </a:solidFill>
                <a:latin typeface="Nunito ExtraBold"/>
                <a:ea typeface="Nunito ExtraBold"/>
                <a:cs typeface="Nunito ExtraBold"/>
                <a:sym typeface="Nunito ExtraBold"/>
              </a:rPr>
              <a:t> TEAM MEMBERS: </a:t>
            </a:r>
            <a:endParaRPr sz="2500" b="0" i="0" u="none" strike="noStrike" cap="none">
              <a:solidFill>
                <a:srgbClr val="7F6000"/>
              </a:solidFill>
              <a:latin typeface="Nunito ExtraBold"/>
              <a:ea typeface="Nunito ExtraBold"/>
              <a:cs typeface="Nunito ExtraBold"/>
              <a:sym typeface="Nunito ExtraBold"/>
            </a:endParaRPr>
          </a:p>
          <a:p>
            <a:pPr marL="0" marR="0" lvl="0" indent="0" algn="l" rtl="0">
              <a:lnSpc>
                <a:spcPct val="100000"/>
              </a:lnSpc>
              <a:spcBef>
                <a:spcPts val="0"/>
              </a:spcBef>
              <a:spcAft>
                <a:spcPts val="0"/>
              </a:spcAft>
              <a:buClr>
                <a:srgbClr val="000000"/>
              </a:buClr>
              <a:buSzPts val="3000"/>
              <a:buFont typeface="Arial"/>
              <a:buNone/>
            </a:pPr>
            <a:r>
              <a:rPr lang="en" sz="2500" b="0" i="0" u="none" strike="noStrike" cap="none">
                <a:solidFill>
                  <a:srgbClr val="7F6000"/>
                </a:solidFill>
                <a:latin typeface="Nunito ExtraBold"/>
                <a:ea typeface="Nunito ExtraBold"/>
                <a:cs typeface="Nunito ExtraBold"/>
                <a:sym typeface="Nunito ExtraBold"/>
              </a:rPr>
              <a:t>          ROLES </a:t>
            </a:r>
            <a:endParaRPr sz="2500" b="0" i="0" u="none" strike="noStrike" cap="none">
              <a:solidFill>
                <a:srgbClr val="7F6000"/>
              </a:solidFill>
              <a:latin typeface="Nunito ExtraBold"/>
              <a:ea typeface="Nunito ExtraBold"/>
              <a:cs typeface="Nunito ExtraBold"/>
              <a:sym typeface="Nunito ExtraBold"/>
            </a:endParaRPr>
          </a:p>
          <a:p>
            <a:pPr marL="0" marR="0" lvl="0" indent="457200" algn="l" rtl="0">
              <a:lnSpc>
                <a:spcPct val="100000"/>
              </a:lnSpc>
              <a:spcBef>
                <a:spcPts val="0"/>
              </a:spcBef>
              <a:spcAft>
                <a:spcPts val="0"/>
              </a:spcAft>
              <a:buClr>
                <a:srgbClr val="000000"/>
              </a:buClr>
              <a:buSzPts val="3000"/>
              <a:buFont typeface="Arial"/>
              <a:buNone/>
            </a:pPr>
            <a:r>
              <a:rPr lang="en" sz="2500" b="0" i="0" u="none" strike="noStrike" cap="none">
                <a:solidFill>
                  <a:srgbClr val="7F6000"/>
                </a:solidFill>
                <a:latin typeface="Nunito ExtraBold"/>
                <a:ea typeface="Nunito ExtraBold"/>
                <a:cs typeface="Nunito ExtraBold"/>
                <a:sym typeface="Nunito ExtraBold"/>
              </a:rPr>
              <a:t>      AND</a:t>
            </a:r>
            <a:endParaRPr sz="2500" b="0" i="0" u="none" strike="noStrike" cap="none">
              <a:solidFill>
                <a:srgbClr val="7F6000"/>
              </a:solidFill>
              <a:latin typeface="Nunito ExtraBold"/>
              <a:ea typeface="Nunito ExtraBold"/>
              <a:cs typeface="Nunito ExtraBold"/>
              <a:sym typeface="Nunito ExtraBold"/>
            </a:endParaRPr>
          </a:p>
          <a:p>
            <a:pPr marL="0" marR="0" lvl="0" indent="0" algn="l" rtl="0">
              <a:lnSpc>
                <a:spcPct val="100000"/>
              </a:lnSpc>
              <a:spcBef>
                <a:spcPts val="0"/>
              </a:spcBef>
              <a:spcAft>
                <a:spcPts val="0"/>
              </a:spcAft>
              <a:buClr>
                <a:srgbClr val="000000"/>
              </a:buClr>
              <a:buSzPts val="3000"/>
              <a:buFont typeface="Arial"/>
              <a:buNone/>
            </a:pPr>
            <a:r>
              <a:rPr lang="en" sz="2500" b="0" i="0" u="none" strike="noStrike" cap="none">
                <a:solidFill>
                  <a:srgbClr val="7F6000"/>
                </a:solidFill>
                <a:latin typeface="Nunito ExtraBold"/>
                <a:ea typeface="Nunito ExtraBold"/>
                <a:cs typeface="Nunito ExtraBold"/>
                <a:sym typeface="Nunito ExtraBold"/>
              </a:rPr>
              <a:t>RESPONSIBILITIES</a:t>
            </a:r>
            <a:r>
              <a:rPr lang="en" sz="2000" b="0" i="0" u="none" strike="noStrike" cap="none">
                <a:solidFill>
                  <a:srgbClr val="7F6000"/>
                </a:solidFill>
                <a:latin typeface="Nunito ExtraBold"/>
                <a:ea typeface="Nunito ExtraBold"/>
                <a:cs typeface="Nunito ExtraBold"/>
                <a:sym typeface="Nunito ExtraBold"/>
              </a:rPr>
              <a:t> </a:t>
            </a:r>
            <a:endParaRPr sz="2000" b="0" i="0" u="none" strike="noStrike" cap="none">
              <a:solidFill>
                <a:srgbClr val="000000"/>
              </a:solidFill>
              <a:latin typeface="Arial"/>
              <a:ea typeface="Arial"/>
              <a:cs typeface="Arial"/>
              <a:sym typeface="Arial"/>
            </a:endParaRPr>
          </a:p>
        </p:txBody>
      </p:sp>
      <p:cxnSp>
        <p:nvCxnSpPr>
          <p:cNvPr id="183" name="Google Shape;183;p15"/>
          <p:cNvCxnSpPr/>
          <p:nvPr/>
        </p:nvCxnSpPr>
        <p:spPr>
          <a:xfrm flipH="1">
            <a:off x="3356500" y="332925"/>
            <a:ext cx="22200" cy="4472100"/>
          </a:xfrm>
          <a:prstGeom prst="straightConnector1">
            <a:avLst/>
          </a:prstGeom>
          <a:noFill/>
          <a:ln w="38100" cap="flat" cmpd="sng">
            <a:solidFill>
              <a:srgbClr val="351C75"/>
            </a:solidFill>
            <a:prstDash val="solid"/>
            <a:round/>
            <a:headEnd type="none" w="sm" len="sm"/>
            <a:tailEnd type="none" w="sm" len="sm"/>
          </a:ln>
        </p:spPr>
      </p:cxnSp>
      <p:grpSp>
        <p:nvGrpSpPr>
          <p:cNvPr id="184" name="Google Shape;184;p15"/>
          <p:cNvGrpSpPr/>
          <p:nvPr/>
        </p:nvGrpSpPr>
        <p:grpSpPr>
          <a:xfrm>
            <a:off x="3555975" y="3962388"/>
            <a:ext cx="4450442" cy="929100"/>
            <a:chOff x="3555975" y="3962388"/>
            <a:chExt cx="4450442" cy="929100"/>
          </a:xfrm>
        </p:grpSpPr>
        <p:sp>
          <p:nvSpPr>
            <p:cNvPr id="185" name="Google Shape;185;p15"/>
            <p:cNvSpPr/>
            <p:nvPr/>
          </p:nvSpPr>
          <p:spPr>
            <a:xfrm rot="10800000">
              <a:off x="4096517" y="3992480"/>
              <a:ext cx="3909900" cy="868800"/>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5"/>
            <p:cNvSpPr txBox="1"/>
            <p:nvPr/>
          </p:nvSpPr>
          <p:spPr>
            <a:xfrm>
              <a:off x="4313659" y="3992600"/>
              <a:ext cx="3692700" cy="868800"/>
            </a:xfrm>
            <a:prstGeom prst="rect">
              <a:avLst/>
            </a:prstGeom>
            <a:noFill/>
            <a:ln>
              <a:noFill/>
            </a:ln>
          </p:spPr>
          <p:txBody>
            <a:bodyPr spcFirstLastPara="1" wrap="square" lIns="38305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835C3C"/>
                  </a:solidFill>
                  <a:latin typeface="Trebuchet MS"/>
                  <a:ea typeface="Trebuchet MS"/>
                  <a:cs typeface="Trebuchet MS"/>
                  <a:sym typeface="Trebuchet MS"/>
                </a:rPr>
                <a:t>Suryadeep Nallana: </a:t>
              </a:r>
              <a:r>
                <a:rPr lang="en" sz="1000" b="0" i="0" u="none" strike="noStrike" cap="none">
                  <a:solidFill>
                    <a:srgbClr val="AF7B51"/>
                  </a:solidFill>
                  <a:latin typeface="Trebuchet MS"/>
                  <a:ea typeface="Trebuchet MS"/>
                  <a:cs typeface="Trebuchet MS"/>
                  <a:sym typeface="Trebuchet MS"/>
                </a:rPr>
                <a:t>FullStack Developer/Quality Analyst </a:t>
              </a:r>
              <a:endParaRPr sz="10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1. Contribution to design and development of the app layout</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2. Authored technical document of the project </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3. Working towards making our app user-friendly </a:t>
              </a:r>
              <a:endParaRPr sz="900" b="0" i="0" u="none" strike="noStrike" cap="none">
                <a:solidFill>
                  <a:srgbClr val="AF7B51"/>
                </a:solidFill>
                <a:latin typeface="Trebuchet MS"/>
                <a:ea typeface="Trebuchet MS"/>
                <a:cs typeface="Trebuchet MS"/>
                <a:sym typeface="Trebuchet MS"/>
              </a:endParaRPr>
            </a:p>
          </p:txBody>
        </p:sp>
        <p:pic>
          <p:nvPicPr>
            <p:cNvPr id="187" name="Google Shape;187;p15"/>
            <p:cNvPicPr preferRelativeResize="0"/>
            <p:nvPr/>
          </p:nvPicPr>
          <p:blipFill rotWithShape="1">
            <a:blip r:embed="rId6">
              <a:alphaModFix/>
            </a:blip>
            <a:srcRect b="11095"/>
            <a:stretch/>
          </p:blipFill>
          <p:spPr>
            <a:xfrm>
              <a:off x="3555975" y="3962388"/>
              <a:ext cx="927000" cy="929100"/>
            </a:xfrm>
            <a:prstGeom prst="ellipse">
              <a:avLst/>
            </a:prstGeom>
            <a:noFill/>
            <a:ln w="25400" cap="flat" cmpd="sng">
              <a:solidFill>
                <a:schemeClr val="lt1"/>
              </a:solidFill>
              <a:prstDash val="solid"/>
              <a:round/>
              <a:headEnd type="none" w="sm" len="sm"/>
              <a:tailEnd type="none" w="sm" len="sm"/>
            </a:ln>
            <a:effectLst>
              <a:outerShdw blurRad="57150" dist="19050" dir="5400000" algn="bl" rotWithShape="0">
                <a:srgbClr val="000000">
                  <a:alpha val="47843"/>
                </a:srgbClr>
              </a:outerShdw>
            </a:effectLst>
          </p:spPr>
        </p:pic>
      </p:grpSp>
      <p:sp>
        <p:nvSpPr>
          <p:cNvPr id="188" name="Google Shape;188;p15"/>
          <p:cNvSpPr/>
          <p:nvPr/>
        </p:nvSpPr>
        <p:spPr>
          <a:xfrm rot="10800000">
            <a:off x="4114527" y="1228182"/>
            <a:ext cx="3909900" cy="868800"/>
          </a:xfrm>
          <a:prstGeom prst="homePlate">
            <a:avLst>
              <a:gd name="adj" fmla="val 50000"/>
            </a:avLst>
          </a:prstGeom>
          <a:solidFill>
            <a:srgbClr val="EFE4DC"/>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5"/>
          <p:cNvSpPr txBox="1"/>
          <p:nvPr/>
        </p:nvSpPr>
        <p:spPr>
          <a:xfrm>
            <a:off x="4331669" y="1228302"/>
            <a:ext cx="3692700" cy="868800"/>
          </a:xfrm>
          <a:prstGeom prst="rect">
            <a:avLst/>
          </a:prstGeom>
          <a:noFill/>
          <a:ln>
            <a:noFill/>
          </a:ln>
        </p:spPr>
        <p:txBody>
          <a:bodyPr spcFirstLastPara="1" wrap="square" lIns="383050" tIns="38100" rIns="71100" bIns="3810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 sz="1000" b="1" i="0" u="none" strike="noStrike" cap="none">
                <a:solidFill>
                  <a:srgbClr val="835C3C"/>
                </a:solidFill>
                <a:latin typeface="Trebuchet MS"/>
                <a:ea typeface="Trebuchet MS"/>
                <a:cs typeface="Trebuchet MS"/>
                <a:sym typeface="Trebuchet MS"/>
              </a:rPr>
              <a:t>Austin Blaise: </a:t>
            </a:r>
            <a:r>
              <a:rPr lang="en" sz="1000" b="0" i="0" u="none" strike="noStrike" cap="none">
                <a:solidFill>
                  <a:srgbClr val="AF7B51"/>
                </a:solidFill>
                <a:latin typeface="Trebuchet MS"/>
                <a:ea typeface="Trebuchet MS"/>
                <a:cs typeface="Trebuchet MS"/>
                <a:sym typeface="Trebuchet MS"/>
              </a:rPr>
              <a:t>Cloud Engineer</a:t>
            </a:r>
            <a:endParaRPr sz="10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1</a:t>
            </a:r>
            <a:r>
              <a:rPr lang="en" sz="1000" b="0" i="0" u="none" strike="noStrike" cap="none">
                <a:solidFill>
                  <a:srgbClr val="AF7B51"/>
                </a:solidFill>
                <a:latin typeface="Trebuchet MS"/>
                <a:ea typeface="Trebuchet MS"/>
                <a:cs typeface="Trebuchet MS"/>
                <a:sym typeface="Trebuchet MS"/>
              </a:rPr>
              <a:t>. </a:t>
            </a:r>
            <a:r>
              <a:rPr lang="en" sz="900" b="0" i="0" u="none" strike="noStrike" cap="none">
                <a:solidFill>
                  <a:srgbClr val="AF7B51"/>
                </a:solidFill>
                <a:latin typeface="Trebuchet MS"/>
                <a:ea typeface="Trebuchet MS"/>
                <a:cs typeface="Trebuchet MS"/>
                <a:sym typeface="Trebuchet MS"/>
              </a:rPr>
              <a:t>Contribute to the architecture of the project</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2. Creates Infrastructure as code</a:t>
            </a:r>
            <a:endParaRPr sz="900" b="0" i="0" u="none" strike="noStrike" cap="none">
              <a:solidFill>
                <a:srgbClr val="AF7B51"/>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SzPts val="1000"/>
              <a:buFont typeface="Arial"/>
              <a:buNone/>
            </a:pPr>
            <a:r>
              <a:rPr lang="en" sz="900" b="0" i="0" u="none" strike="noStrike" cap="none">
                <a:solidFill>
                  <a:srgbClr val="AF7B51"/>
                </a:solidFill>
                <a:latin typeface="Trebuchet MS"/>
                <a:ea typeface="Trebuchet MS"/>
                <a:cs typeface="Trebuchet MS"/>
                <a:sym typeface="Trebuchet MS"/>
              </a:rPr>
              <a:t>3. Integrated features and services</a:t>
            </a:r>
            <a:endParaRPr sz="900" b="0" i="0" u="none" strike="noStrike" cap="none">
              <a:solidFill>
                <a:srgbClr val="AF7B51"/>
              </a:solidFill>
              <a:latin typeface="Trebuchet MS"/>
              <a:ea typeface="Trebuchet MS"/>
              <a:cs typeface="Trebuchet MS"/>
              <a:sym typeface="Trebuchet MS"/>
            </a:endParaRPr>
          </a:p>
        </p:txBody>
      </p:sp>
      <p:sp>
        <p:nvSpPr>
          <p:cNvPr id="190" name="Google Shape;190;p15"/>
          <p:cNvSpPr/>
          <p:nvPr/>
        </p:nvSpPr>
        <p:spPr>
          <a:xfrm>
            <a:off x="3561425" y="1228302"/>
            <a:ext cx="868800" cy="868800"/>
          </a:xfrm>
          <a:prstGeom prst="ellipse">
            <a:avLst/>
          </a:prstGeom>
          <a:blipFill rotWithShape="1">
            <a:blip r:embed="rId5">
              <a:alphaModFix/>
            </a:blip>
            <a:stretch>
              <a:fillRect l="2092" t="-3830" r="2101" b="-42146"/>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p15"/>
          <p:cNvPicPr preferRelativeResize="0"/>
          <p:nvPr/>
        </p:nvPicPr>
        <p:blipFill rotWithShape="1">
          <a:blip r:embed="rId7">
            <a:alphaModFix/>
          </a:blip>
          <a:srcRect/>
          <a:stretch/>
        </p:blipFill>
        <p:spPr>
          <a:xfrm>
            <a:off x="3571958" y="1244232"/>
            <a:ext cx="836700" cy="836700"/>
          </a:xfrm>
          <a:prstGeom prst="ellipse">
            <a:avLst/>
          </a:prstGeom>
          <a:noFill/>
          <a:ln w="9525" cap="rnd" cmpd="sng">
            <a:solidFill>
              <a:srgbClr val="835C3C"/>
            </a:solidFill>
            <a:prstDash val="solid"/>
            <a:round/>
            <a:headEnd type="none" w="sm" len="sm"/>
            <a:tailEnd type="none" w="sm" len="sm"/>
          </a:ln>
          <a:effectLst>
            <a:outerShdw blurRad="381000" dist="292100" dir="5400000" sx="-80000" sy="-18000" rotWithShape="0">
              <a:srgbClr val="000000">
                <a:alpha val="2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2"/>
          <p:cNvSpPr txBox="1">
            <a:spLocks noGrp="1"/>
          </p:cNvSpPr>
          <p:nvPr>
            <p:ph type="title"/>
          </p:nvPr>
        </p:nvSpPr>
        <p:spPr>
          <a:xfrm>
            <a:off x="742950" y="3122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4400">
                <a:solidFill>
                  <a:srgbClr val="7F6000"/>
                </a:solidFill>
                <a:latin typeface="Nunito ExtraBold"/>
                <a:ea typeface="Nunito ExtraBold"/>
                <a:cs typeface="Nunito ExtraBold"/>
                <a:sym typeface="Nunito ExtraBold"/>
              </a:rPr>
              <a:t>TEST CASES</a:t>
            </a:r>
            <a:endParaRPr sz="4400">
              <a:solidFill>
                <a:srgbClr val="7F6000"/>
              </a:solidFill>
              <a:latin typeface="Nunito ExtraBold"/>
              <a:ea typeface="Nunito ExtraBold"/>
              <a:cs typeface="Nunito ExtraBold"/>
              <a:sym typeface="Nunito ExtraBold"/>
            </a:endParaRPr>
          </a:p>
        </p:txBody>
      </p:sp>
      <p:cxnSp>
        <p:nvCxnSpPr>
          <p:cNvPr id="391" name="Google Shape;391;p42"/>
          <p:cNvCxnSpPr/>
          <p:nvPr/>
        </p:nvCxnSpPr>
        <p:spPr>
          <a:xfrm>
            <a:off x="1529601" y="1111385"/>
            <a:ext cx="6261300" cy="16800"/>
          </a:xfrm>
          <a:prstGeom prst="straightConnector1">
            <a:avLst/>
          </a:prstGeom>
          <a:noFill/>
          <a:ln w="38100" cap="flat" cmpd="sng">
            <a:solidFill>
              <a:srgbClr val="351C75"/>
            </a:solidFill>
            <a:prstDash val="solid"/>
            <a:round/>
            <a:headEnd type="none" w="sm" len="sm"/>
            <a:tailEnd type="none" w="sm" len="sm"/>
          </a:ln>
        </p:spPr>
      </p:cxnSp>
      <p:graphicFrame>
        <p:nvGraphicFramePr>
          <p:cNvPr id="392" name="Google Shape;392;p42"/>
          <p:cNvGraphicFramePr/>
          <p:nvPr/>
        </p:nvGraphicFramePr>
        <p:xfrm>
          <a:off x="279789" y="1357563"/>
          <a:ext cx="3000000" cy="3000000"/>
        </p:xfrm>
        <a:graphic>
          <a:graphicData uri="http://schemas.openxmlformats.org/drawingml/2006/table">
            <a:tbl>
              <a:tblPr firstRow="1" bandRow="1">
                <a:noFill/>
                <a:tableStyleId>{16C370C8-7520-492D-BCD4-8BB9F7C14C5A}</a:tableStyleId>
              </a:tblPr>
              <a:tblGrid>
                <a:gridCol w="655175">
                  <a:extLst>
                    <a:ext uri="{9D8B030D-6E8A-4147-A177-3AD203B41FA5}">
                      <a16:colId xmlns:a16="http://schemas.microsoft.com/office/drawing/2014/main" val="20000"/>
                    </a:ext>
                  </a:extLst>
                </a:gridCol>
                <a:gridCol w="730225">
                  <a:extLst>
                    <a:ext uri="{9D8B030D-6E8A-4147-A177-3AD203B41FA5}">
                      <a16:colId xmlns:a16="http://schemas.microsoft.com/office/drawing/2014/main" val="20001"/>
                    </a:ext>
                  </a:extLst>
                </a:gridCol>
                <a:gridCol w="749875">
                  <a:extLst>
                    <a:ext uri="{9D8B030D-6E8A-4147-A177-3AD203B41FA5}">
                      <a16:colId xmlns:a16="http://schemas.microsoft.com/office/drawing/2014/main" val="20002"/>
                    </a:ext>
                  </a:extLst>
                </a:gridCol>
                <a:gridCol w="1175625">
                  <a:extLst>
                    <a:ext uri="{9D8B030D-6E8A-4147-A177-3AD203B41FA5}">
                      <a16:colId xmlns:a16="http://schemas.microsoft.com/office/drawing/2014/main" val="20003"/>
                    </a:ext>
                  </a:extLst>
                </a:gridCol>
                <a:gridCol w="1907200">
                  <a:extLst>
                    <a:ext uri="{9D8B030D-6E8A-4147-A177-3AD203B41FA5}">
                      <a16:colId xmlns:a16="http://schemas.microsoft.com/office/drawing/2014/main" val="20004"/>
                    </a:ext>
                  </a:extLst>
                </a:gridCol>
                <a:gridCol w="2796725">
                  <a:extLst>
                    <a:ext uri="{9D8B030D-6E8A-4147-A177-3AD203B41FA5}">
                      <a16:colId xmlns:a16="http://schemas.microsoft.com/office/drawing/2014/main" val="20005"/>
                    </a:ext>
                  </a:extLst>
                </a:gridCol>
                <a:gridCol w="562275">
                  <a:extLst>
                    <a:ext uri="{9D8B030D-6E8A-4147-A177-3AD203B41FA5}">
                      <a16:colId xmlns:a16="http://schemas.microsoft.com/office/drawing/2014/main" val="20006"/>
                    </a:ext>
                  </a:extLst>
                </a:gridCol>
              </a:tblGrid>
              <a:tr h="242450">
                <a:tc>
                  <a:txBody>
                    <a:bodyPr/>
                    <a:lstStyle/>
                    <a:p>
                      <a:pPr marL="0" marR="0" lvl="0" indent="0" algn="ctr" rtl="0">
                        <a:lnSpc>
                          <a:spcPct val="100000"/>
                        </a:lnSpc>
                        <a:spcBef>
                          <a:spcPts val="0"/>
                        </a:spcBef>
                        <a:spcAft>
                          <a:spcPts val="0"/>
                        </a:spcAft>
                        <a:buNone/>
                      </a:pPr>
                      <a:r>
                        <a:rPr lang="en" sz="700">
                          <a:solidFill>
                            <a:srgbClr val="FFFFFF"/>
                          </a:solidFill>
                          <a:latin typeface="Trebuchet MS"/>
                          <a:ea typeface="Trebuchet MS"/>
                          <a:cs typeface="Trebuchet MS"/>
                          <a:sym typeface="Trebuchet MS"/>
                        </a:rPr>
                        <a:t>Test Case Name</a:t>
                      </a:r>
                      <a:endParaRPr sz="700"/>
                    </a:p>
                  </a:txBody>
                  <a:tcPr marL="91450" marR="91450" marT="45725" marB="45725" anchor="ctr">
                    <a:lnL w="9525" cap="flat" cmpd="sng">
                      <a:solidFill>
                        <a:srgbClr val="DBC69B"/>
                      </a:solidFill>
                      <a:prstDash val="solid"/>
                      <a:round/>
                      <a:headEnd type="none" w="sm" len="sm"/>
                      <a:tailEnd type="none" w="sm" len="sm"/>
                    </a:lnL>
                    <a:lnR w="9525" cap="flat" cmpd="sng">
                      <a:solidFill>
                        <a:srgbClr val="DBC69B"/>
                      </a:solidFill>
                      <a:prstDash val="solid"/>
                      <a:round/>
                      <a:headEnd type="none" w="sm" len="sm"/>
                      <a:tailEnd type="none" w="sm" len="sm"/>
                    </a:lnR>
                    <a:lnT w="9525" cap="flat" cmpd="sng">
                      <a:solidFill>
                        <a:srgbClr val="DBC69B"/>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User Story</a:t>
                      </a:r>
                      <a:endParaRPr sz="700"/>
                    </a:p>
                  </a:txBody>
                  <a:tcPr marL="91425" marR="91425" marT="91425" marB="91425" anchor="ctr">
                    <a:lnL w="9525" cap="flat" cmpd="sng">
                      <a:solidFill>
                        <a:srgbClr val="DBC69B"/>
                      </a:solidFill>
                      <a:prstDash val="solid"/>
                      <a:round/>
                      <a:headEnd type="none" w="sm" len="sm"/>
                      <a:tailEnd type="none" w="sm" len="sm"/>
                    </a:lnL>
                    <a:lnR w="9525" cap="flat" cmpd="sng">
                      <a:solidFill>
                        <a:srgbClr val="DBC69B"/>
                      </a:solidFill>
                      <a:prstDash val="solid"/>
                      <a:round/>
                      <a:headEnd type="none" w="sm" len="sm"/>
                      <a:tailEnd type="none" w="sm" len="sm"/>
                    </a:lnR>
                    <a:lnT w="9525" cap="flat" cmpd="sng">
                      <a:solidFill>
                        <a:srgbClr val="DBC69B"/>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Case ID</a:t>
                      </a:r>
                      <a:endParaRPr sz="700"/>
                    </a:p>
                  </a:txBody>
                  <a:tcPr marL="91425" marR="91425" marT="91425" marB="91425" anchor="ctr">
                    <a:lnL w="9525" cap="flat" cmpd="sng">
                      <a:solidFill>
                        <a:srgbClr val="DBC69B"/>
                      </a:solidFill>
                      <a:prstDash val="solid"/>
                      <a:round/>
                      <a:headEnd type="none" w="sm" len="sm"/>
                      <a:tailEnd type="none" w="sm" len="sm"/>
                    </a:lnL>
                    <a:lnR w="9525" cap="flat" cmpd="sng">
                      <a:solidFill>
                        <a:srgbClr val="DBC69B"/>
                      </a:solidFill>
                      <a:prstDash val="solid"/>
                      <a:round/>
                      <a:headEnd type="none" w="sm" len="sm"/>
                      <a:tailEnd type="none" w="sm" len="sm"/>
                    </a:lnR>
                    <a:lnT w="9525" cap="flat" cmpd="sng">
                      <a:solidFill>
                        <a:srgbClr val="DBC69B"/>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Action</a:t>
                      </a:r>
                      <a:endParaRPr sz="700"/>
                    </a:p>
                  </a:txBody>
                  <a:tcPr marL="91425" marR="91425" marT="91425" marB="91425" anchor="ctr">
                    <a:lnL w="9525" cap="flat" cmpd="sng">
                      <a:solidFill>
                        <a:srgbClr val="DBC69B"/>
                      </a:solidFill>
                      <a:prstDash val="solid"/>
                      <a:round/>
                      <a:headEnd type="none" w="sm" len="sm"/>
                      <a:tailEnd type="none" w="sm" len="sm"/>
                    </a:lnL>
                    <a:lnR w="9525" cap="flat" cmpd="sng">
                      <a:solidFill>
                        <a:srgbClr val="DBC69B"/>
                      </a:solidFill>
                      <a:prstDash val="solid"/>
                      <a:round/>
                      <a:headEnd type="none" w="sm" len="sm"/>
                      <a:tailEnd type="none" w="sm" len="sm"/>
                    </a:lnR>
                    <a:lnT w="9525" cap="flat" cmpd="sng">
                      <a:solidFill>
                        <a:srgbClr val="DBC69B"/>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None/>
                      </a:pPr>
                      <a:r>
                        <a:rPr lang="en" sz="700">
                          <a:solidFill>
                            <a:srgbClr val="FFFFFF"/>
                          </a:solidFill>
                          <a:latin typeface="Trebuchet MS"/>
                          <a:ea typeface="Trebuchet MS"/>
                          <a:cs typeface="Trebuchet MS"/>
                          <a:sym typeface="Trebuchet MS"/>
                        </a:rPr>
                        <a:t>Expected Results</a:t>
                      </a:r>
                      <a:endParaRPr sz="700" b="1" i="0" u="none" strike="noStrike" cap="none">
                        <a:solidFill>
                          <a:srgbClr val="FFFFFF"/>
                        </a:solidFill>
                        <a:latin typeface="Trebuchet MS"/>
                        <a:ea typeface="Trebuchet MS"/>
                        <a:cs typeface="Trebuchet MS"/>
                        <a:sym typeface="Trebuchet MS"/>
                      </a:endParaRPr>
                    </a:p>
                  </a:txBody>
                  <a:tcPr marL="91425" marR="91425" marT="91425" marB="91425" anchor="ctr">
                    <a:lnL w="9525" cap="flat" cmpd="sng">
                      <a:solidFill>
                        <a:srgbClr val="DBC69B"/>
                      </a:solidFill>
                      <a:prstDash val="solid"/>
                      <a:round/>
                      <a:headEnd type="none" w="sm" len="sm"/>
                      <a:tailEnd type="none" w="sm" len="sm"/>
                    </a:lnL>
                    <a:lnR w="9525" cap="flat" cmpd="sng">
                      <a:solidFill>
                        <a:srgbClr val="DBC69B"/>
                      </a:solidFill>
                      <a:prstDash val="solid"/>
                      <a:round/>
                      <a:headEnd type="none" w="sm" len="sm"/>
                      <a:tailEnd type="none" w="sm" len="sm"/>
                    </a:lnR>
                    <a:lnT w="9525" cap="flat" cmpd="sng">
                      <a:solidFill>
                        <a:srgbClr val="DBC69B"/>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Result</a:t>
                      </a:r>
                      <a:endParaRPr sz="700"/>
                    </a:p>
                  </a:txBody>
                  <a:tcPr marL="91425" marR="91425" marT="91425" marB="91425" anchor="ctr">
                    <a:lnL w="9525" cap="flat" cmpd="sng">
                      <a:solidFill>
                        <a:srgbClr val="DBC69B"/>
                      </a:solidFill>
                      <a:prstDash val="solid"/>
                      <a:round/>
                      <a:headEnd type="none" w="sm" len="sm"/>
                      <a:tailEnd type="none" w="sm" len="sm"/>
                    </a:lnL>
                    <a:lnR w="9525" cap="flat" cmpd="sng">
                      <a:solidFill>
                        <a:srgbClr val="DBC69B"/>
                      </a:solidFill>
                      <a:prstDash val="solid"/>
                      <a:round/>
                      <a:headEnd type="none" w="sm" len="sm"/>
                      <a:tailEnd type="none" w="sm" len="sm"/>
                    </a:lnR>
                    <a:lnT w="9525" cap="flat" cmpd="sng">
                      <a:solidFill>
                        <a:srgbClr val="DBC69B"/>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None/>
                      </a:pPr>
                      <a:r>
                        <a:rPr lang="en" sz="700">
                          <a:solidFill>
                            <a:srgbClr val="FFFFFF"/>
                          </a:solidFill>
                          <a:latin typeface="Trebuchet MS"/>
                          <a:ea typeface="Trebuchet MS"/>
                          <a:cs typeface="Trebuchet MS"/>
                          <a:sym typeface="Trebuchet MS"/>
                        </a:rPr>
                        <a:t>Pass/Fail</a:t>
                      </a:r>
                      <a:endParaRPr sz="700">
                        <a:solidFill>
                          <a:srgbClr val="FFFFFF"/>
                        </a:solidFill>
                        <a:latin typeface="Trebuchet MS"/>
                        <a:ea typeface="Trebuchet MS"/>
                        <a:cs typeface="Trebuchet MS"/>
                        <a:sym typeface="Trebuchet MS"/>
                      </a:endParaRPr>
                    </a:p>
                  </a:txBody>
                  <a:tcPr marL="91425" marR="91425" marT="91425" marB="91425" anchor="ctr">
                    <a:lnL w="9525" cap="flat" cmpd="sng">
                      <a:solidFill>
                        <a:srgbClr val="DBC69B"/>
                      </a:solidFill>
                      <a:prstDash val="solid"/>
                      <a:round/>
                      <a:headEnd type="none" w="sm" len="sm"/>
                      <a:tailEnd type="none" w="sm" len="sm"/>
                    </a:lnL>
                    <a:lnR w="9525" cap="flat" cmpd="sng">
                      <a:solidFill>
                        <a:srgbClr val="DBC69B"/>
                      </a:solidFill>
                      <a:prstDash val="solid"/>
                      <a:round/>
                      <a:headEnd type="none" w="sm" len="sm"/>
                      <a:tailEnd type="none" w="sm" len="sm"/>
                    </a:lnR>
                    <a:lnT w="9525" cap="flat" cmpd="sng">
                      <a:solidFill>
                        <a:srgbClr val="DBC69B"/>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E7C38"/>
                    </a:solidFill>
                  </a:tcPr>
                </a:tc>
                <a:extLst>
                  <a:ext uri="{0D108BD9-81ED-4DB2-BD59-A6C34878D82A}">
                    <a16:rowId xmlns:a16="http://schemas.microsoft.com/office/drawing/2014/main" val="10000"/>
                  </a:ext>
                </a:extLst>
              </a:tr>
              <a:tr h="272200">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Recycling Location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SQD-67</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SQD-92</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Locate the Recycle Location Link</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Users should be able to see the Recycle Location link and it should be clickable</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Once the user is on the About Us Screen, the recycle location link is visible, and once clicked on the button it redirects to the recycle location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600" b="1">
                          <a:solidFill>
                            <a:srgbClr val="00B050"/>
                          </a:solidFill>
                          <a:latin typeface="Trebuchet MS"/>
                          <a:ea typeface="Trebuchet MS"/>
                          <a:cs typeface="Trebuchet MS"/>
                          <a:sym typeface="Trebuchet MS"/>
                        </a:rPr>
                        <a:t>PASS</a:t>
                      </a:r>
                      <a:endParaRPr sz="600" b="1">
                        <a:solidFill>
                          <a:srgbClr val="00B05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234800">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SQD-93</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Locate Recycle Button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Choose the image to upload and then there comes the recycle button which is clickable </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Once the user is on the result screen, recycle button is clickable</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600" b="1">
                          <a:solidFill>
                            <a:srgbClr val="00B050"/>
                          </a:solidFill>
                          <a:latin typeface="Trebuchet MS"/>
                          <a:ea typeface="Trebuchet MS"/>
                          <a:cs typeface="Trebuchet MS"/>
                          <a:sym typeface="Trebuchet MS"/>
                        </a:rPr>
                        <a:t>PASS</a:t>
                      </a:r>
                      <a:endParaRPr sz="600" b="1">
                        <a:solidFill>
                          <a:srgbClr val="00B05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216100">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SQD-94</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Nearby Recycling Location List</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User should be able to see a list of recycling location in the screen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Once the user click on the Recycle button, users can see a list if nearby recycling Location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600" b="1">
                          <a:solidFill>
                            <a:srgbClr val="00B050"/>
                          </a:solidFill>
                          <a:latin typeface="Trebuchet MS"/>
                          <a:ea typeface="Trebuchet MS"/>
                          <a:cs typeface="Trebuchet MS"/>
                          <a:sym typeface="Trebuchet MS"/>
                        </a:rPr>
                        <a:t>PASS</a:t>
                      </a:r>
                      <a:endParaRPr sz="600" b="1">
                        <a:solidFill>
                          <a:srgbClr val="00B05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216100">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SQD-95</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Locate the Back Button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User should be able to see the Back Button in the result screen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Once the user is on the Result Screen, the back button is visible, and once clicked on the button it redirects to the home screen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600" b="1">
                          <a:solidFill>
                            <a:srgbClr val="00B050"/>
                          </a:solidFill>
                          <a:latin typeface="Trebuchet MS"/>
                          <a:ea typeface="Trebuchet MS"/>
                          <a:cs typeface="Trebuchet MS"/>
                          <a:sym typeface="Trebuchet MS"/>
                        </a:rPr>
                        <a:t>PASS</a:t>
                      </a:r>
                      <a:endParaRPr sz="600" b="1">
                        <a:solidFill>
                          <a:srgbClr val="00B05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216100">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Map View</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SQD-74</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SQD-96</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Google Map is visible </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User should be able to see all the recycling location pinned on the Google Map integrated</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Once user click on the list of recycling location list, all the recycling companies are pinned into the Google Map in the App</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600" b="1">
                          <a:solidFill>
                            <a:srgbClr val="00B050"/>
                          </a:solidFill>
                          <a:latin typeface="Trebuchet MS"/>
                          <a:ea typeface="Trebuchet MS"/>
                          <a:cs typeface="Trebuchet MS"/>
                          <a:sym typeface="Trebuchet MS"/>
                        </a:rPr>
                        <a:t>PASS</a:t>
                      </a:r>
                      <a:endParaRPr sz="600" b="1">
                        <a:solidFill>
                          <a:srgbClr val="00B05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216100">
                <a:tc>
                  <a:txBody>
                    <a:bodyPr/>
                    <a:lstStyle/>
                    <a:p>
                      <a:pPr marL="0" lvl="0" indent="0" algn="l" rtl="0">
                        <a:spcBef>
                          <a:spcPts val="0"/>
                        </a:spcBef>
                        <a:spcAft>
                          <a:spcPts val="0"/>
                        </a:spcAft>
                        <a:buNone/>
                      </a:pP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SQD-97</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Details of Pinned location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User when clicked on the pinned location in the Map show the recycling company name and details</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Once user hover over the pinned location in the map, it shows user the recycling company name with its location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600" b="1">
                          <a:solidFill>
                            <a:srgbClr val="00B050"/>
                          </a:solidFill>
                          <a:latin typeface="Trebuchet MS"/>
                          <a:ea typeface="Trebuchet MS"/>
                          <a:cs typeface="Trebuchet MS"/>
                          <a:sym typeface="Trebuchet MS"/>
                        </a:rPr>
                        <a:t>PASS</a:t>
                      </a:r>
                      <a:endParaRPr sz="600" b="1">
                        <a:solidFill>
                          <a:srgbClr val="00B05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6"/>
                  </a:ext>
                </a:extLst>
              </a:tr>
              <a:tr h="216100">
                <a:tc>
                  <a:txBody>
                    <a:bodyPr/>
                    <a:lstStyle/>
                    <a:p>
                      <a:pPr marL="0" lvl="0" indent="0" algn="l" rtl="0">
                        <a:spcBef>
                          <a:spcPts val="0"/>
                        </a:spcBef>
                        <a:spcAft>
                          <a:spcPts val="0"/>
                        </a:spcAft>
                        <a:buNone/>
                      </a:pP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SQD-98</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Distance from your location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User should be able to see the distance from his home to recycling location</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600">
                          <a:solidFill>
                            <a:srgbClr val="BF9000"/>
                          </a:solidFill>
                          <a:latin typeface="Trebuchet MS"/>
                          <a:ea typeface="Trebuchet MS"/>
                          <a:cs typeface="Trebuchet MS"/>
                          <a:sym typeface="Trebuchet MS"/>
                        </a:rPr>
                        <a:t>Once user click on any recycling location it shows the distance between the user location to the recycling location.i</a:t>
                      </a:r>
                      <a:endParaRPr sz="600">
                        <a:solidFill>
                          <a:srgbClr val="BF900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600" b="1">
                          <a:solidFill>
                            <a:srgbClr val="00B050"/>
                          </a:solidFill>
                          <a:latin typeface="Trebuchet MS"/>
                          <a:ea typeface="Trebuchet MS"/>
                          <a:cs typeface="Trebuchet MS"/>
                          <a:sym typeface="Trebuchet MS"/>
                        </a:rPr>
                        <a:t>PASS</a:t>
                      </a:r>
                      <a:endParaRPr sz="600" b="1">
                        <a:solidFill>
                          <a:srgbClr val="00B050"/>
                        </a:solidFill>
                        <a:latin typeface="Trebuchet MS"/>
                        <a:ea typeface="Trebuchet MS"/>
                        <a:cs typeface="Trebuchet MS"/>
                        <a:sym typeface="Trebuchet MS"/>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title"/>
          </p:nvPr>
        </p:nvSpPr>
        <p:spPr>
          <a:xfrm>
            <a:off x="819152" y="478436"/>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990"/>
              <a:buNone/>
            </a:pPr>
            <a:r>
              <a:rPr lang="en" sz="2800">
                <a:solidFill>
                  <a:srgbClr val="7F6000"/>
                </a:solidFill>
                <a:latin typeface="Nunito ExtraBold"/>
                <a:ea typeface="Nunito ExtraBold"/>
                <a:cs typeface="Nunito ExtraBold"/>
                <a:sym typeface="Nunito ExtraBold"/>
              </a:rPr>
              <a:t>STORIES COMPLETED </a:t>
            </a:r>
            <a:endParaRPr sz="2800">
              <a:solidFill>
                <a:srgbClr val="7F6000"/>
              </a:solidFill>
              <a:latin typeface="Nunito ExtraBold"/>
              <a:ea typeface="Nunito ExtraBold"/>
              <a:cs typeface="Nunito ExtraBold"/>
              <a:sym typeface="Nunito ExtraBold"/>
            </a:endParaRPr>
          </a:p>
          <a:p>
            <a:pPr marL="0" lvl="0" indent="0" algn="ctr" rtl="0">
              <a:lnSpc>
                <a:spcPct val="100000"/>
              </a:lnSpc>
              <a:spcBef>
                <a:spcPts val="0"/>
              </a:spcBef>
              <a:spcAft>
                <a:spcPts val="0"/>
              </a:spcAft>
              <a:buSzPts val="990"/>
              <a:buNone/>
            </a:pPr>
            <a:endParaRPr sz="2800">
              <a:solidFill>
                <a:srgbClr val="7F6000"/>
              </a:solidFill>
              <a:latin typeface="Nunito ExtraBold"/>
              <a:ea typeface="Nunito ExtraBold"/>
              <a:cs typeface="Nunito ExtraBold"/>
              <a:sym typeface="Nunito ExtraBold"/>
            </a:endParaRPr>
          </a:p>
        </p:txBody>
      </p:sp>
      <p:cxnSp>
        <p:nvCxnSpPr>
          <p:cNvPr id="398" name="Google Shape;398;p43"/>
          <p:cNvCxnSpPr/>
          <p:nvPr/>
        </p:nvCxnSpPr>
        <p:spPr>
          <a:xfrm>
            <a:off x="1529601" y="1070567"/>
            <a:ext cx="6261300" cy="16800"/>
          </a:xfrm>
          <a:prstGeom prst="straightConnector1">
            <a:avLst/>
          </a:prstGeom>
          <a:noFill/>
          <a:ln w="38100" cap="flat" cmpd="sng">
            <a:solidFill>
              <a:srgbClr val="351C75"/>
            </a:solidFill>
            <a:prstDash val="solid"/>
            <a:round/>
            <a:headEnd type="none" w="sm" len="sm"/>
            <a:tailEnd type="none" w="sm" len="sm"/>
          </a:ln>
        </p:spPr>
      </p:cxnSp>
      <p:graphicFrame>
        <p:nvGraphicFramePr>
          <p:cNvPr id="399" name="Google Shape;399;p43"/>
          <p:cNvGraphicFramePr/>
          <p:nvPr/>
        </p:nvGraphicFramePr>
        <p:xfrm>
          <a:off x="567101" y="1487000"/>
          <a:ext cx="3000000" cy="3000000"/>
        </p:xfrm>
        <a:graphic>
          <a:graphicData uri="http://schemas.openxmlformats.org/drawingml/2006/table">
            <a:tbl>
              <a:tblPr firstRow="1" bandRow="1">
                <a:noFill/>
                <a:tableStyleId>{16C370C8-7520-492D-BCD4-8BB9F7C14C5A}</a:tableStyleId>
              </a:tblPr>
              <a:tblGrid>
                <a:gridCol w="771375">
                  <a:extLst>
                    <a:ext uri="{9D8B030D-6E8A-4147-A177-3AD203B41FA5}">
                      <a16:colId xmlns:a16="http://schemas.microsoft.com/office/drawing/2014/main" val="20000"/>
                    </a:ext>
                  </a:extLst>
                </a:gridCol>
                <a:gridCol w="1465625">
                  <a:extLst>
                    <a:ext uri="{9D8B030D-6E8A-4147-A177-3AD203B41FA5}">
                      <a16:colId xmlns:a16="http://schemas.microsoft.com/office/drawing/2014/main" val="20001"/>
                    </a:ext>
                  </a:extLst>
                </a:gridCol>
                <a:gridCol w="1559375">
                  <a:extLst>
                    <a:ext uri="{9D8B030D-6E8A-4147-A177-3AD203B41FA5}">
                      <a16:colId xmlns:a16="http://schemas.microsoft.com/office/drawing/2014/main" val="20002"/>
                    </a:ext>
                  </a:extLst>
                </a:gridCol>
                <a:gridCol w="1902275">
                  <a:extLst>
                    <a:ext uri="{9D8B030D-6E8A-4147-A177-3AD203B41FA5}">
                      <a16:colId xmlns:a16="http://schemas.microsoft.com/office/drawing/2014/main" val="20003"/>
                    </a:ext>
                  </a:extLst>
                </a:gridCol>
                <a:gridCol w="2196200">
                  <a:extLst>
                    <a:ext uri="{9D8B030D-6E8A-4147-A177-3AD203B41FA5}">
                      <a16:colId xmlns:a16="http://schemas.microsoft.com/office/drawing/2014/main" val="20004"/>
                    </a:ext>
                  </a:extLst>
                </a:gridCol>
              </a:tblGrid>
              <a:tr h="750500">
                <a:tc>
                  <a:txBody>
                    <a:bodyPr/>
                    <a:lstStyle/>
                    <a:p>
                      <a:pPr marL="0" marR="0" lvl="0" indent="0" algn="ctr" rtl="0">
                        <a:lnSpc>
                          <a:spcPct val="100000"/>
                        </a:lnSpc>
                        <a:spcBef>
                          <a:spcPts val="0"/>
                        </a:spcBef>
                        <a:spcAft>
                          <a:spcPts val="0"/>
                        </a:spcAft>
                        <a:buNone/>
                      </a:pPr>
                      <a:r>
                        <a:rPr lang="en" sz="1100" b="1" i="0" u="none" strike="noStrike" cap="none">
                          <a:solidFill>
                            <a:srgbClr val="FFFFFF"/>
                          </a:solidFill>
                          <a:latin typeface="Trebuchet MS"/>
                          <a:ea typeface="Trebuchet MS"/>
                          <a:cs typeface="Trebuchet MS"/>
                          <a:sym typeface="Trebuchet MS"/>
                        </a:rPr>
                        <a:t>ID</a:t>
                      </a:r>
                      <a:endParaRPr/>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AS A</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I WANT TO</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SO THAT</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ACCEPTANCE CRITERIA</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extLst>
                  <a:ext uri="{0D108BD9-81ED-4DB2-BD59-A6C34878D82A}">
                    <a16:rowId xmlns:a16="http://schemas.microsoft.com/office/drawing/2014/main" val="10000"/>
                  </a:ext>
                </a:extLst>
              </a:tr>
              <a:tr h="507325">
                <a:tc>
                  <a:txBody>
                    <a:bodyPr/>
                    <a:lstStyle/>
                    <a:p>
                      <a:pPr marL="0" marR="0" lvl="0" indent="0" algn="ctr"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67</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John, the engineer</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View multiple recycling locations</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I could choose to navigate to one most accessible</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John is</a:t>
                      </a:r>
                      <a:r>
                        <a:rPr lang="en" sz="700" b="0" i="0" u="none" strike="noStrike" cap="none">
                          <a:solidFill>
                            <a:srgbClr val="BF9000"/>
                          </a:solidFill>
                          <a:latin typeface="Trebuchet MS"/>
                          <a:ea typeface="Trebuchet MS"/>
                          <a:cs typeface="Trebuchet MS"/>
                          <a:sym typeface="Trebuchet MS"/>
                        </a:rPr>
                        <a:t> provided with multiple recycling location, </a:t>
                      </a:r>
                      <a:r>
                        <a:rPr lang="en" sz="700">
                          <a:solidFill>
                            <a:srgbClr val="BF9000"/>
                          </a:solidFill>
                          <a:latin typeface="Trebuchet MS"/>
                          <a:ea typeface="Trebuchet MS"/>
                          <a:cs typeface="Trebuchet MS"/>
                          <a:sym typeface="Trebuchet MS"/>
                        </a:rPr>
                        <a:t>to choose,</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choose to garbage a type of waste, Then: John can select any one location to garbage.</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1"/>
                  </a:ext>
                </a:extLst>
              </a:tr>
              <a:tr h="507325">
                <a:tc>
                  <a:txBody>
                    <a:bodyPr/>
                    <a:lstStyle/>
                    <a:p>
                      <a:pPr marL="0" marR="0" lvl="0" indent="0" algn="ctr"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74</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Simon, the mechanic</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Support a map view</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I could plan my route more intuitively.</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Simon is able </a:t>
                      </a:r>
                      <a:r>
                        <a:rPr lang="en" sz="700" b="0" i="0" u="none" strike="noStrike" cap="none">
                          <a:solidFill>
                            <a:srgbClr val="BF9000"/>
                          </a:solidFill>
                          <a:latin typeface="Trebuchet MS"/>
                          <a:ea typeface="Trebuchet MS"/>
                          <a:cs typeface="Trebuchet MS"/>
                          <a:sym typeface="Trebuchet MS"/>
                        </a:rPr>
                        <a:t>to view the location on a Google</a:t>
                      </a:r>
                      <a:r>
                        <a:rPr lang="en" sz="700">
                          <a:solidFill>
                            <a:srgbClr val="BF9000"/>
                          </a:solidFill>
                          <a:latin typeface="Trebuchet MS"/>
                          <a:ea typeface="Trebuchet MS"/>
                          <a:cs typeface="Trebuchet MS"/>
                          <a:sym typeface="Trebuchet MS"/>
                        </a:rPr>
                        <a:t> Map view, </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click on the view on map button, </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simon can choose the route accordingly.</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2"/>
                  </a:ext>
                </a:extLst>
              </a:tr>
              <a:tr h="507325">
                <a:tc>
                  <a:txBody>
                    <a:bodyPr/>
                    <a:lstStyle/>
                    <a:p>
                      <a:pPr marL="0" marR="0" lvl="0" indent="0" algn="ctr"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64</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David, the retiree</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Automatically load locations</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I have a better user experience and easy to use app.</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David</a:t>
                      </a:r>
                      <a:r>
                        <a:rPr lang="en" sz="700" b="0" i="0" u="none" strike="noStrike" cap="none">
                          <a:solidFill>
                            <a:srgbClr val="BF9000"/>
                          </a:solidFill>
                          <a:latin typeface="Trebuchet MS"/>
                          <a:ea typeface="Trebuchet MS"/>
                          <a:cs typeface="Trebuchet MS"/>
                          <a:sym typeface="Trebuchet MS"/>
                        </a:rPr>
                        <a:t> be automatically redirected to recycling location</a:t>
                      </a:r>
                      <a:r>
                        <a:rPr lang="en" sz="700">
                          <a:solidFill>
                            <a:srgbClr val="BF9000"/>
                          </a:solidFill>
                          <a:latin typeface="Trebuchet MS"/>
                          <a:ea typeface="Trebuchet MS"/>
                          <a:cs typeface="Trebuchet MS"/>
                          <a:sym typeface="Trebuchet MS"/>
                        </a:rPr>
                        <a:t>,</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a:t>
                      </a:r>
                      <a:r>
                        <a:rPr lang="en" sz="700" b="0" i="0" u="none" strike="noStrike" cap="none">
                          <a:solidFill>
                            <a:srgbClr val="BF9000"/>
                          </a:solidFill>
                          <a:latin typeface="Trebuchet MS"/>
                          <a:ea typeface="Trebuchet MS"/>
                          <a:cs typeface="Trebuchet MS"/>
                          <a:sym typeface="Trebuchet MS"/>
                        </a:rPr>
                        <a:t>they upload the image.</a:t>
                      </a:r>
                      <a:endParaRPr sz="7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It’s easier for him to see all the nearby locations</a:t>
                      </a:r>
                      <a:endParaRPr sz="700">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4"/>
          <p:cNvSpPr txBox="1">
            <a:spLocks noGrp="1"/>
          </p:cNvSpPr>
          <p:nvPr>
            <p:ph type="title"/>
          </p:nvPr>
        </p:nvSpPr>
        <p:spPr>
          <a:xfrm>
            <a:off x="819152" y="478436"/>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990"/>
              <a:buNone/>
            </a:pPr>
            <a:r>
              <a:rPr lang="en" sz="2800">
                <a:solidFill>
                  <a:srgbClr val="7F6000"/>
                </a:solidFill>
                <a:latin typeface="Nunito ExtraBold"/>
                <a:ea typeface="Nunito ExtraBold"/>
                <a:cs typeface="Nunito ExtraBold"/>
                <a:sym typeface="Nunito ExtraBold"/>
              </a:rPr>
              <a:t>STORIES NOT COMPLETED </a:t>
            </a:r>
            <a:endParaRPr sz="2800">
              <a:solidFill>
                <a:srgbClr val="7F6000"/>
              </a:solidFill>
              <a:latin typeface="Nunito ExtraBold"/>
              <a:ea typeface="Nunito ExtraBold"/>
              <a:cs typeface="Nunito ExtraBold"/>
              <a:sym typeface="Nunito ExtraBold"/>
            </a:endParaRPr>
          </a:p>
          <a:p>
            <a:pPr marL="0" lvl="0" indent="0" algn="ctr" rtl="0">
              <a:lnSpc>
                <a:spcPct val="100000"/>
              </a:lnSpc>
              <a:spcBef>
                <a:spcPts val="0"/>
              </a:spcBef>
              <a:spcAft>
                <a:spcPts val="0"/>
              </a:spcAft>
              <a:buSzPts val="990"/>
              <a:buNone/>
            </a:pPr>
            <a:endParaRPr sz="2800">
              <a:solidFill>
                <a:srgbClr val="7F6000"/>
              </a:solidFill>
              <a:latin typeface="Nunito ExtraBold"/>
              <a:ea typeface="Nunito ExtraBold"/>
              <a:cs typeface="Nunito ExtraBold"/>
              <a:sym typeface="Nunito ExtraBold"/>
            </a:endParaRPr>
          </a:p>
        </p:txBody>
      </p:sp>
      <p:cxnSp>
        <p:nvCxnSpPr>
          <p:cNvPr id="405" name="Google Shape;405;p44"/>
          <p:cNvCxnSpPr/>
          <p:nvPr/>
        </p:nvCxnSpPr>
        <p:spPr>
          <a:xfrm>
            <a:off x="1529601" y="1070567"/>
            <a:ext cx="6261300" cy="16800"/>
          </a:xfrm>
          <a:prstGeom prst="straightConnector1">
            <a:avLst/>
          </a:prstGeom>
          <a:noFill/>
          <a:ln w="38100" cap="flat" cmpd="sng">
            <a:solidFill>
              <a:srgbClr val="351C75"/>
            </a:solidFill>
            <a:prstDash val="solid"/>
            <a:round/>
            <a:headEnd type="none" w="sm" len="sm"/>
            <a:tailEnd type="none" w="sm" len="sm"/>
          </a:ln>
        </p:spPr>
      </p:cxnSp>
      <p:graphicFrame>
        <p:nvGraphicFramePr>
          <p:cNvPr id="406" name="Google Shape;406;p44"/>
          <p:cNvGraphicFramePr/>
          <p:nvPr/>
        </p:nvGraphicFramePr>
        <p:xfrm>
          <a:off x="624576" y="1684850"/>
          <a:ext cx="7894850" cy="1466750"/>
        </p:xfrm>
        <a:graphic>
          <a:graphicData uri="http://schemas.openxmlformats.org/drawingml/2006/table">
            <a:tbl>
              <a:tblPr firstRow="1" bandRow="1">
                <a:noFill/>
                <a:tableStyleId>{16C370C8-7520-492D-BCD4-8BB9F7C14C5A}</a:tableStyleId>
              </a:tblPr>
              <a:tblGrid>
                <a:gridCol w="771375">
                  <a:extLst>
                    <a:ext uri="{9D8B030D-6E8A-4147-A177-3AD203B41FA5}">
                      <a16:colId xmlns:a16="http://schemas.microsoft.com/office/drawing/2014/main" val="20000"/>
                    </a:ext>
                  </a:extLst>
                </a:gridCol>
                <a:gridCol w="1465625">
                  <a:extLst>
                    <a:ext uri="{9D8B030D-6E8A-4147-A177-3AD203B41FA5}">
                      <a16:colId xmlns:a16="http://schemas.microsoft.com/office/drawing/2014/main" val="20001"/>
                    </a:ext>
                  </a:extLst>
                </a:gridCol>
                <a:gridCol w="1559375">
                  <a:extLst>
                    <a:ext uri="{9D8B030D-6E8A-4147-A177-3AD203B41FA5}">
                      <a16:colId xmlns:a16="http://schemas.microsoft.com/office/drawing/2014/main" val="20002"/>
                    </a:ext>
                  </a:extLst>
                </a:gridCol>
                <a:gridCol w="1902275">
                  <a:extLst>
                    <a:ext uri="{9D8B030D-6E8A-4147-A177-3AD203B41FA5}">
                      <a16:colId xmlns:a16="http://schemas.microsoft.com/office/drawing/2014/main" val="20003"/>
                    </a:ext>
                  </a:extLst>
                </a:gridCol>
                <a:gridCol w="2196200">
                  <a:extLst>
                    <a:ext uri="{9D8B030D-6E8A-4147-A177-3AD203B41FA5}">
                      <a16:colId xmlns:a16="http://schemas.microsoft.com/office/drawing/2014/main" val="20004"/>
                    </a:ext>
                  </a:extLst>
                </a:gridCol>
              </a:tblGrid>
              <a:tr h="750500">
                <a:tc>
                  <a:txBody>
                    <a:bodyPr/>
                    <a:lstStyle/>
                    <a:p>
                      <a:pPr marL="0" marR="0" lvl="0" indent="0" algn="ctr" rtl="0">
                        <a:lnSpc>
                          <a:spcPct val="100000"/>
                        </a:lnSpc>
                        <a:spcBef>
                          <a:spcPts val="0"/>
                        </a:spcBef>
                        <a:spcAft>
                          <a:spcPts val="0"/>
                        </a:spcAft>
                        <a:buNone/>
                      </a:pPr>
                      <a:r>
                        <a:rPr lang="en" sz="1100" b="1" i="0" u="none" strike="noStrike" cap="none">
                          <a:solidFill>
                            <a:srgbClr val="FFFFFF"/>
                          </a:solidFill>
                          <a:latin typeface="Trebuchet MS"/>
                          <a:ea typeface="Trebuchet MS"/>
                          <a:cs typeface="Trebuchet MS"/>
                          <a:sym typeface="Trebuchet MS"/>
                        </a:rPr>
                        <a:t>ID</a:t>
                      </a:r>
                      <a:endParaRPr/>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AS A</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I WANT TO</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SO THAT</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rgbClr val="FFFFFF"/>
                          </a:solidFill>
                          <a:latin typeface="Trebuchet MS"/>
                          <a:ea typeface="Trebuchet MS"/>
                          <a:cs typeface="Trebuchet MS"/>
                          <a:sym typeface="Trebuchet MS"/>
                        </a:rPr>
                        <a:t>ACCEPTANCE CRITERIA</a:t>
                      </a:r>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solidFill>
                      <a:srgbClr val="9E7C38"/>
                    </a:solidFill>
                  </a:tcPr>
                </a:tc>
                <a:extLst>
                  <a:ext uri="{0D108BD9-81ED-4DB2-BD59-A6C34878D82A}">
                    <a16:rowId xmlns:a16="http://schemas.microsoft.com/office/drawing/2014/main" val="10000"/>
                  </a:ext>
                </a:extLst>
              </a:tr>
              <a:tr h="507325">
                <a:tc>
                  <a:txBody>
                    <a:bodyPr/>
                    <a:lstStyle/>
                    <a:p>
                      <a:pPr marL="0" marR="0" lvl="0" indent="0" algn="ctr"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65</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Mark, the homeowner</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View details of the recycling location</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b="0" i="0" u="none" strike="noStrike" cap="none">
                          <a:solidFill>
                            <a:srgbClr val="BF9000"/>
                          </a:solidFill>
                          <a:latin typeface="Trebuchet MS"/>
                          <a:ea typeface="Trebuchet MS"/>
                          <a:cs typeface="Trebuchet MS"/>
                          <a:sym typeface="Trebuchet MS"/>
                        </a:rPr>
                        <a:t>I could have a conversation with the location and form relations.</a:t>
                      </a:r>
                      <a:endParaRPr sz="700" b="0" i="0" u="none" strike="noStrike" cap="none">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Mark is able</a:t>
                      </a:r>
                      <a:r>
                        <a:rPr lang="en" sz="700" b="0" i="0" u="none" strike="noStrike" cap="none">
                          <a:solidFill>
                            <a:srgbClr val="BF9000"/>
                          </a:solidFill>
                          <a:latin typeface="Trebuchet MS"/>
                          <a:ea typeface="Trebuchet MS"/>
                          <a:cs typeface="Trebuchet MS"/>
                          <a:sym typeface="Trebuchet MS"/>
                        </a:rPr>
                        <a:t> to view basic details of recycling location</a:t>
                      </a:r>
                      <a:r>
                        <a:rPr lang="en" sz="700">
                          <a:solidFill>
                            <a:srgbClr val="BF9000"/>
                          </a:solidFill>
                          <a:latin typeface="Trebuchet MS"/>
                          <a:ea typeface="Trebuchet MS"/>
                          <a:cs typeface="Trebuchet MS"/>
                          <a:sym typeface="Trebuchet MS"/>
                        </a:rPr>
                        <a:t>,</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click on the Location,</a:t>
                      </a:r>
                      <a:endParaRPr sz="700">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He can have all the details of the company like address, working hours, etc.</a:t>
                      </a:r>
                      <a:endParaRPr sz="700">
                        <a:solidFill>
                          <a:srgbClr val="BF9000"/>
                        </a:solidFill>
                        <a:latin typeface="Trebuchet MS"/>
                        <a:ea typeface="Trebuchet MS"/>
                        <a:cs typeface="Trebuchet MS"/>
                        <a:sym typeface="Trebuchet MS"/>
                      </a:endParaRPr>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lnB w="12700" cap="flat" cmpd="sng">
                      <a:solidFill>
                        <a:srgbClr val="DBC69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07" name="Google Shape;407;p44"/>
          <p:cNvSpPr/>
          <p:nvPr/>
        </p:nvSpPr>
        <p:spPr>
          <a:xfrm>
            <a:off x="2982175" y="3392475"/>
            <a:ext cx="2389200" cy="886500"/>
          </a:xfrm>
          <a:prstGeom prst="flowChartAlternateProcess">
            <a:avLst/>
          </a:prstGeom>
          <a:solidFill>
            <a:srgbClr val="FFF2CC"/>
          </a:solidFill>
          <a:ln w="9525" cap="flat" cmpd="sng">
            <a:solidFill>
              <a:srgbClr val="835C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rgbClr val="BF9000"/>
                </a:solidFill>
                <a:latin typeface="Trebuchet MS"/>
                <a:ea typeface="Trebuchet MS"/>
                <a:cs typeface="Trebuchet MS"/>
                <a:sym typeface="Trebuchet MS"/>
              </a:rPr>
              <a:t>This is an In-Progress User Story which is spilled into Sprint 7</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5"/>
          <p:cNvSpPr txBox="1">
            <a:spLocks noGrp="1"/>
          </p:cNvSpPr>
          <p:nvPr>
            <p:ph type="title"/>
          </p:nvPr>
        </p:nvSpPr>
        <p:spPr>
          <a:xfrm>
            <a:off x="742950" y="284984"/>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600">
                <a:solidFill>
                  <a:srgbClr val="7F6000"/>
                </a:solidFill>
                <a:latin typeface="Nunito ExtraBold"/>
                <a:ea typeface="Nunito ExtraBold"/>
                <a:cs typeface="Nunito ExtraBold"/>
                <a:sym typeface="Nunito ExtraBold"/>
              </a:rPr>
              <a:t>BURNDOWN CHART</a:t>
            </a:r>
            <a:endParaRPr sz="3600">
              <a:solidFill>
                <a:srgbClr val="7F6000"/>
              </a:solidFill>
              <a:latin typeface="Nunito ExtraBold"/>
              <a:ea typeface="Nunito ExtraBold"/>
              <a:cs typeface="Nunito ExtraBold"/>
              <a:sym typeface="Nunito ExtraBold"/>
            </a:endParaRPr>
          </a:p>
        </p:txBody>
      </p:sp>
      <p:cxnSp>
        <p:nvCxnSpPr>
          <p:cNvPr id="413" name="Google Shape;413;p45"/>
          <p:cNvCxnSpPr/>
          <p:nvPr/>
        </p:nvCxnSpPr>
        <p:spPr>
          <a:xfrm>
            <a:off x="1529601" y="988925"/>
            <a:ext cx="6261300" cy="16800"/>
          </a:xfrm>
          <a:prstGeom prst="straightConnector1">
            <a:avLst/>
          </a:prstGeom>
          <a:noFill/>
          <a:ln w="38100" cap="flat" cmpd="sng">
            <a:solidFill>
              <a:srgbClr val="351C75"/>
            </a:solidFill>
            <a:prstDash val="solid"/>
            <a:round/>
            <a:headEnd type="none" w="sm" len="sm"/>
            <a:tailEnd type="none" w="sm" len="sm"/>
          </a:ln>
        </p:spPr>
      </p:cxnSp>
      <p:pic>
        <p:nvPicPr>
          <p:cNvPr id="414" name="Google Shape;414;p45"/>
          <p:cNvPicPr preferRelativeResize="0"/>
          <p:nvPr/>
        </p:nvPicPr>
        <p:blipFill>
          <a:blip r:embed="rId3">
            <a:alphaModFix/>
          </a:blip>
          <a:stretch>
            <a:fillRect/>
          </a:stretch>
        </p:blipFill>
        <p:spPr>
          <a:xfrm>
            <a:off x="1156150" y="1239584"/>
            <a:ext cx="6771415" cy="359911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cxnSp>
        <p:nvCxnSpPr>
          <p:cNvPr id="419" name="Google Shape;419;p46"/>
          <p:cNvCxnSpPr/>
          <p:nvPr/>
        </p:nvCxnSpPr>
        <p:spPr>
          <a:xfrm>
            <a:off x="1529601" y="988925"/>
            <a:ext cx="6261300" cy="16800"/>
          </a:xfrm>
          <a:prstGeom prst="straightConnector1">
            <a:avLst/>
          </a:prstGeom>
          <a:noFill/>
          <a:ln w="38100" cap="flat" cmpd="sng">
            <a:solidFill>
              <a:srgbClr val="351C75"/>
            </a:solidFill>
            <a:prstDash val="solid"/>
            <a:round/>
            <a:headEnd type="none" w="sm" len="sm"/>
            <a:tailEnd type="none" w="sm" len="sm"/>
          </a:ln>
        </p:spPr>
      </p:cxnSp>
      <p:graphicFrame>
        <p:nvGraphicFramePr>
          <p:cNvPr id="420" name="Google Shape;420;p46"/>
          <p:cNvGraphicFramePr/>
          <p:nvPr/>
        </p:nvGraphicFramePr>
        <p:xfrm>
          <a:off x="364375" y="1732425"/>
          <a:ext cx="3969125" cy="1994065"/>
        </p:xfrm>
        <a:graphic>
          <a:graphicData uri="http://schemas.openxmlformats.org/drawingml/2006/table">
            <a:tbl>
              <a:tblPr>
                <a:noFill/>
                <a:tableStyleId>{708B0D24-7EA8-4C63-A8CC-0DA2E37FB24A}</a:tableStyleId>
              </a:tblPr>
              <a:tblGrid>
                <a:gridCol w="590900">
                  <a:extLst>
                    <a:ext uri="{9D8B030D-6E8A-4147-A177-3AD203B41FA5}">
                      <a16:colId xmlns:a16="http://schemas.microsoft.com/office/drawing/2014/main" val="20000"/>
                    </a:ext>
                  </a:extLst>
                </a:gridCol>
                <a:gridCol w="984825">
                  <a:extLst>
                    <a:ext uri="{9D8B030D-6E8A-4147-A177-3AD203B41FA5}">
                      <a16:colId xmlns:a16="http://schemas.microsoft.com/office/drawing/2014/main" val="20001"/>
                    </a:ext>
                  </a:extLst>
                </a:gridCol>
                <a:gridCol w="1026600">
                  <a:extLst>
                    <a:ext uri="{9D8B030D-6E8A-4147-A177-3AD203B41FA5}">
                      <a16:colId xmlns:a16="http://schemas.microsoft.com/office/drawing/2014/main" val="20002"/>
                    </a:ext>
                  </a:extLst>
                </a:gridCol>
                <a:gridCol w="668475">
                  <a:extLst>
                    <a:ext uri="{9D8B030D-6E8A-4147-A177-3AD203B41FA5}">
                      <a16:colId xmlns:a16="http://schemas.microsoft.com/office/drawing/2014/main" val="20003"/>
                    </a:ext>
                  </a:extLst>
                </a:gridCol>
                <a:gridCol w="698325">
                  <a:extLst>
                    <a:ext uri="{9D8B030D-6E8A-4147-A177-3AD203B41FA5}">
                      <a16:colId xmlns:a16="http://schemas.microsoft.com/office/drawing/2014/main" val="20004"/>
                    </a:ext>
                  </a:extLst>
                </a:gridCol>
              </a:tblGrid>
              <a:tr h="348325">
                <a:tc>
                  <a:txBody>
                    <a:bodyPr/>
                    <a:lstStyle/>
                    <a:p>
                      <a:pPr marL="0" lvl="0" indent="0" algn="ctr" rtl="0">
                        <a:spcBef>
                          <a:spcPts val="0"/>
                        </a:spcBef>
                        <a:spcAft>
                          <a:spcPts val="0"/>
                        </a:spcAft>
                        <a:buNone/>
                      </a:pPr>
                      <a:r>
                        <a:rPr lang="en" sz="900" b="1">
                          <a:solidFill>
                            <a:srgbClr val="FFFFFF"/>
                          </a:solidFill>
                          <a:latin typeface="Trebuchet MS"/>
                          <a:ea typeface="Trebuchet MS"/>
                          <a:cs typeface="Trebuchet MS"/>
                          <a:sym typeface="Trebuchet MS"/>
                        </a:rPr>
                        <a:t>SPRINT</a:t>
                      </a:r>
                      <a:endParaRPr sz="900" b="1">
                        <a:solidFill>
                          <a:srgbClr val="FFFFFF"/>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BF8F00"/>
                    </a:solidFill>
                  </a:tcPr>
                </a:tc>
                <a:tc>
                  <a:txBody>
                    <a:bodyPr/>
                    <a:lstStyle/>
                    <a:p>
                      <a:pPr marL="0" lvl="0" indent="0" algn="ctr" rtl="0">
                        <a:spcBef>
                          <a:spcPts val="0"/>
                        </a:spcBef>
                        <a:spcAft>
                          <a:spcPts val="0"/>
                        </a:spcAft>
                        <a:buNone/>
                      </a:pPr>
                      <a:r>
                        <a:rPr lang="en" sz="900" b="1">
                          <a:solidFill>
                            <a:srgbClr val="FFFFFF"/>
                          </a:solidFill>
                          <a:latin typeface="Trebuchet MS"/>
                          <a:ea typeface="Trebuchet MS"/>
                          <a:cs typeface="Trebuchet MS"/>
                          <a:sym typeface="Trebuchet MS"/>
                        </a:rPr>
                        <a:t>Committed</a:t>
                      </a:r>
                      <a:endParaRPr sz="900" b="1">
                        <a:solidFill>
                          <a:srgbClr val="FFFFFF"/>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BF8F00"/>
                    </a:solidFill>
                  </a:tcPr>
                </a:tc>
                <a:tc>
                  <a:txBody>
                    <a:bodyPr/>
                    <a:lstStyle/>
                    <a:p>
                      <a:pPr marL="0" lvl="0" indent="0" algn="ctr" rtl="0">
                        <a:spcBef>
                          <a:spcPts val="0"/>
                        </a:spcBef>
                        <a:spcAft>
                          <a:spcPts val="0"/>
                        </a:spcAft>
                        <a:buNone/>
                      </a:pPr>
                      <a:r>
                        <a:rPr lang="en" sz="900" b="1">
                          <a:solidFill>
                            <a:srgbClr val="FFFFFF"/>
                          </a:solidFill>
                          <a:latin typeface="Trebuchet MS"/>
                          <a:ea typeface="Trebuchet MS"/>
                          <a:cs typeface="Trebuchet MS"/>
                          <a:sym typeface="Trebuchet MS"/>
                        </a:rPr>
                        <a:t>Completed</a:t>
                      </a:r>
                      <a:endParaRPr sz="900" b="1">
                        <a:solidFill>
                          <a:srgbClr val="FFFFFF"/>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BF8F00"/>
                    </a:solidFill>
                  </a:tcPr>
                </a:tc>
                <a:tc>
                  <a:txBody>
                    <a:bodyPr/>
                    <a:lstStyle/>
                    <a:p>
                      <a:pPr marL="0" lvl="0" indent="0" algn="ctr" rtl="0">
                        <a:spcBef>
                          <a:spcPts val="0"/>
                        </a:spcBef>
                        <a:spcAft>
                          <a:spcPts val="0"/>
                        </a:spcAft>
                        <a:buNone/>
                      </a:pPr>
                      <a:r>
                        <a:rPr lang="en" sz="900" b="1">
                          <a:solidFill>
                            <a:srgbClr val="FFFFFF"/>
                          </a:solidFill>
                          <a:latin typeface="Trebuchet MS"/>
                          <a:ea typeface="Trebuchet MS"/>
                          <a:cs typeface="Trebuchet MS"/>
                          <a:sym typeface="Trebuchet MS"/>
                        </a:rPr>
                        <a:t>Ratio (%)</a:t>
                      </a:r>
                      <a:endParaRPr sz="900" b="1">
                        <a:solidFill>
                          <a:srgbClr val="FFFFFF"/>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BF8F00"/>
                    </a:solidFill>
                  </a:tcPr>
                </a:tc>
                <a:tc>
                  <a:txBody>
                    <a:bodyPr/>
                    <a:lstStyle/>
                    <a:p>
                      <a:pPr marL="0" lvl="0" indent="0" algn="ctr" rtl="0">
                        <a:spcBef>
                          <a:spcPts val="0"/>
                        </a:spcBef>
                        <a:spcAft>
                          <a:spcPts val="0"/>
                        </a:spcAft>
                        <a:buNone/>
                      </a:pPr>
                      <a:r>
                        <a:rPr lang="en" sz="900" b="1">
                          <a:solidFill>
                            <a:srgbClr val="FFFFFF"/>
                          </a:solidFill>
                          <a:latin typeface="Trebuchet MS"/>
                          <a:ea typeface="Trebuchet MS"/>
                          <a:cs typeface="Trebuchet MS"/>
                          <a:sym typeface="Trebuchet MS"/>
                        </a:rPr>
                        <a:t>Average</a:t>
                      </a:r>
                      <a:endParaRPr sz="900" b="1">
                        <a:solidFill>
                          <a:srgbClr val="FFFFFF"/>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BF8F00"/>
                    </a:solidFill>
                  </a:tcPr>
                </a:tc>
                <a:extLst>
                  <a:ext uri="{0D108BD9-81ED-4DB2-BD59-A6C34878D82A}">
                    <a16:rowId xmlns:a16="http://schemas.microsoft.com/office/drawing/2014/main" val="10000"/>
                  </a:ext>
                </a:extLst>
              </a:tr>
              <a:tr h="260150">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Sprint 1</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20</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20</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100</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None/>
                      </a:pPr>
                      <a:r>
                        <a:rPr lang="en" sz="600">
                          <a:solidFill>
                            <a:srgbClr val="806000"/>
                          </a:solidFill>
                          <a:latin typeface="Trebuchet MS"/>
                          <a:ea typeface="Trebuchet MS"/>
                          <a:cs typeface="Trebuchet MS"/>
                          <a:sym typeface="Trebuchet MS"/>
                        </a:rPr>
                        <a:t>98.24561404</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260150">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Sprint 2</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41</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41</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100</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 sz="600">
                          <a:solidFill>
                            <a:srgbClr val="806000"/>
                          </a:solidFill>
                          <a:latin typeface="Trebuchet MS"/>
                          <a:ea typeface="Trebuchet MS"/>
                          <a:cs typeface="Trebuchet MS"/>
                          <a:sym typeface="Trebuchet MS"/>
                        </a:rPr>
                        <a:t>98.24561404</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60150">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Sprint 3</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27</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27</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100</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None/>
                      </a:pPr>
                      <a:r>
                        <a:rPr lang="en" sz="600">
                          <a:solidFill>
                            <a:srgbClr val="806000"/>
                          </a:solidFill>
                          <a:latin typeface="Trebuchet MS"/>
                          <a:ea typeface="Trebuchet MS"/>
                          <a:cs typeface="Trebuchet MS"/>
                          <a:sym typeface="Trebuchet MS"/>
                        </a:rPr>
                        <a:t>98.24561404</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260150">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Sprint 4</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45</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45</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100</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 sz="600">
                          <a:solidFill>
                            <a:srgbClr val="806000"/>
                          </a:solidFill>
                          <a:latin typeface="Trebuchet MS"/>
                          <a:ea typeface="Trebuchet MS"/>
                          <a:cs typeface="Trebuchet MS"/>
                          <a:sym typeface="Trebuchet MS"/>
                        </a:rPr>
                        <a:t>98.24561404</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60150">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Sprint 5</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38</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34</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89.47368421</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None/>
                      </a:pPr>
                      <a:r>
                        <a:rPr lang="en" sz="600">
                          <a:solidFill>
                            <a:srgbClr val="806000"/>
                          </a:solidFill>
                          <a:latin typeface="Trebuchet MS"/>
                          <a:ea typeface="Trebuchet MS"/>
                          <a:cs typeface="Trebuchet MS"/>
                          <a:sym typeface="Trebuchet MS"/>
                        </a:rPr>
                        <a:t>98.24561404</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2CC"/>
                    </a:solidFill>
                  </a:tcPr>
                </a:tc>
                <a:extLst>
                  <a:ext uri="{0D108BD9-81ED-4DB2-BD59-A6C34878D82A}">
                    <a16:rowId xmlns:a16="http://schemas.microsoft.com/office/drawing/2014/main" val="10005"/>
                  </a:ext>
                </a:extLst>
              </a:tr>
              <a:tr h="260150">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Sprint 6</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38</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37</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600">
                          <a:solidFill>
                            <a:srgbClr val="806000"/>
                          </a:solidFill>
                          <a:latin typeface="Trebuchet MS"/>
                          <a:ea typeface="Trebuchet MS"/>
                          <a:cs typeface="Trebuchet MS"/>
                          <a:sym typeface="Trebuchet MS"/>
                        </a:rPr>
                        <a:t>97.36842105</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 sz="600">
                          <a:solidFill>
                            <a:srgbClr val="806000"/>
                          </a:solidFill>
                          <a:latin typeface="Trebuchet MS"/>
                          <a:ea typeface="Trebuchet MS"/>
                          <a:cs typeface="Trebuchet MS"/>
                          <a:sym typeface="Trebuchet MS"/>
                        </a:rPr>
                        <a:t>98.24561404</a:t>
                      </a:r>
                      <a:endParaRPr sz="600">
                        <a:solidFill>
                          <a:srgbClr val="806000"/>
                        </a:solidFill>
                        <a:latin typeface="Trebuchet MS"/>
                        <a:ea typeface="Trebuchet MS"/>
                        <a:cs typeface="Trebuchet MS"/>
                        <a:sym typeface="Trebuchet MS"/>
                      </a:endParaRPr>
                    </a:p>
                  </a:txBody>
                  <a:tcPr marL="91425" marR="91425" marT="91425" marB="91425" anchor="ctr">
                    <a:lnL w="12575" cap="flat" cmpd="sng">
                      <a:solidFill>
                        <a:srgbClr val="806000"/>
                      </a:solidFill>
                      <a:prstDash val="solid"/>
                      <a:round/>
                      <a:headEnd type="none" w="sm" len="sm"/>
                      <a:tailEnd type="none" w="sm" len="sm"/>
                    </a:lnL>
                    <a:lnR w="12575" cap="flat" cmpd="sng">
                      <a:solidFill>
                        <a:srgbClr val="806000"/>
                      </a:solidFill>
                      <a:prstDash val="solid"/>
                      <a:round/>
                      <a:headEnd type="none" w="sm" len="sm"/>
                      <a:tailEnd type="none" w="sm" len="sm"/>
                    </a:lnR>
                    <a:lnT w="12575" cap="flat" cmpd="sng">
                      <a:solidFill>
                        <a:srgbClr val="806000"/>
                      </a:solidFill>
                      <a:prstDash val="solid"/>
                      <a:round/>
                      <a:headEnd type="none" w="sm" len="sm"/>
                      <a:tailEnd type="none" w="sm" len="sm"/>
                    </a:lnT>
                    <a:lnB w="12575" cap="flat" cmpd="sng">
                      <a:solidFill>
                        <a:srgbClr val="806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421" name="Google Shape;421;p46"/>
          <p:cNvSpPr/>
          <p:nvPr/>
        </p:nvSpPr>
        <p:spPr>
          <a:xfrm>
            <a:off x="364375" y="4049400"/>
            <a:ext cx="2450100" cy="536100"/>
          </a:xfrm>
          <a:prstGeom prst="wedgeRectCallout">
            <a:avLst>
              <a:gd name="adj1" fmla="val -41094"/>
              <a:gd name="adj2" fmla="val -98839"/>
            </a:avLst>
          </a:prstGeom>
          <a:solidFill>
            <a:srgbClr val="FEF2CD"/>
          </a:solidFill>
          <a:ln w="19050" cap="flat" cmpd="sng">
            <a:solidFill>
              <a:srgbClr val="806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806000"/>
                </a:solidFill>
                <a:latin typeface="Trebuchet MS"/>
                <a:ea typeface="Trebuchet MS"/>
                <a:cs typeface="Trebuchet MS"/>
                <a:sym typeface="Trebuchet MS"/>
              </a:rPr>
              <a:t>Current Committed Completed Ratio (Sprint 6) = 97.4%</a:t>
            </a:r>
            <a:endParaRPr sz="1800"/>
          </a:p>
        </p:txBody>
      </p:sp>
      <p:sp>
        <p:nvSpPr>
          <p:cNvPr id="422" name="Google Shape;422;p46"/>
          <p:cNvSpPr txBox="1">
            <a:spLocks noGrp="1"/>
          </p:cNvSpPr>
          <p:nvPr>
            <p:ph type="title"/>
          </p:nvPr>
        </p:nvSpPr>
        <p:spPr>
          <a:xfrm>
            <a:off x="742950" y="361184"/>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2800">
                <a:solidFill>
                  <a:srgbClr val="7F6000"/>
                </a:solidFill>
                <a:latin typeface="Nunito ExtraBold"/>
                <a:ea typeface="Nunito ExtraBold"/>
                <a:cs typeface="Nunito ExtraBold"/>
                <a:sym typeface="Nunito ExtraBold"/>
              </a:rPr>
              <a:t>COMMITTED/COMPLETED RATIO</a:t>
            </a:r>
            <a:endParaRPr sz="2800">
              <a:solidFill>
                <a:srgbClr val="7F6000"/>
              </a:solidFill>
              <a:latin typeface="Nunito ExtraBold"/>
              <a:ea typeface="Nunito ExtraBold"/>
              <a:cs typeface="Nunito ExtraBold"/>
              <a:sym typeface="Nunito ExtraBold"/>
            </a:endParaRPr>
          </a:p>
        </p:txBody>
      </p:sp>
      <p:pic>
        <p:nvPicPr>
          <p:cNvPr id="423" name="Google Shape;423;p46"/>
          <p:cNvPicPr preferRelativeResize="0"/>
          <p:nvPr/>
        </p:nvPicPr>
        <p:blipFill>
          <a:blip r:embed="rId3">
            <a:alphaModFix/>
          </a:blip>
          <a:stretch>
            <a:fillRect/>
          </a:stretch>
        </p:blipFill>
        <p:spPr>
          <a:xfrm>
            <a:off x="4497200" y="1488325"/>
            <a:ext cx="4276299" cy="2455100"/>
          </a:xfrm>
          <a:prstGeom prst="rect">
            <a:avLst/>
          </a:prstGeom>
          <a:noFill/>
          <a:ln>
            <a:noFill/>
          </a:ln>
        </p:spPr>
      </p:pic>
      <p:pic>
        <p:nvPicPr>
          <p:cNvPr id="424" name="Google Shape;424;p46"/>
          <p:cNvPicPr preferRelativeResize="0"/>
          <p:nvPr/>
        </p:nvPicPr>
        <p:blipFill>
          <a:blip r:embed="rId4">
            <a:alphaModFix/>
          </a:blip>
          <a:stretch>
            <a:fillRect/>
          </a:stretch>
        </p:blipFill>
        <p:spPr>
          <a:xfrm>
            <a:off x="3635175" y="2080750"/>
            <a:ext cx="698325" cy="1668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47"/>
          <p:cNvPicPr preferRelativeResize="0"/>
          <p:nvPr/>
        </p:nvPicPr>
        <p:blipFill rotWithShape="1">
          <a:blip r:embed="rId3">
            <a:alphaModFix/>
          </a:blip>
          <a:srcRect/>
          <a:stretch/>
        </p:blipFill>
        <p:spPr>
          <a:xfrm>
            <a:off x="1413275" y="951750"/>
            <a:ext cx="6560445" cy="3690251"/>
          </a:xfrm>
          <a:prstGeom prst="rect">
            <a:avLst/>
          </a:prstGeom>
          <a:noFill/>
          <a:ln>
            <a:noFill/>
          </a:ln>
        </p:spPr>
      </p:pic>
      <p:sp>
        <p:nvSpPr>
          <p:cNvPr id="430" name="Google Shape;430;p47"/>
          <p:cNvSpPr/>
          <p:nvPr/>
        </p:nvSpPr>
        <p:spPr>
          <a:xfrm>
            <a:off x="2482050" y="593450"/>
            <a:ext cx="4422900" cy="555000"/>
          </a:xfrm>
          <a:prstGeom prst="rect">
            <a:avLst/>
          </a:prstGeom>
          <a:solidFill>
            <a:srgbClr val="FFF2CC"/>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rgbClr val="7F6000"/>
                </a:solidFill>
                <a:latin typeface="Nunito ExtraBold"/>
                <a:ea typeface="Nunito ExtraBold"/>
                <a:cs typeface="Nunito ExtraBold"/>
                <a:sym typeface="Nunito ExtraBold"/>
              </a:rPr>
              <a:t>RETROSPECTIVE</a:t>
            </a: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p:cNvSpPr txBox="1">
            <a:spLocks noGrp="1"/>
          </p:cNvSpPr>
          <p:nvPr>
            <p:ph type="title"/>
          </p:nvPr>
        </p:nvSpPr>
        <p:spPr>
          <a:xfrm>
            <a:off x="819150" y="464600"/>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000"/>
              <a:buNone/>
            </a:pPr>
            <a:r>
              <a:rPr lang="en" sz="3400">
                <a:solidFill>
                  <a:srgbClr val="7F6000"/>
                </a:solidFill>
                <a:latin typeface="Nunito ExtraBold"/>
                <a:ea typeface="Nunito ExtraBold"/>
                <a:cs typeface="Nunito ExtraBold"/>
                <a:sym typeface="Nunito ExtraBold"/>
              </a:rPr>
              <a:t>RETROSPECTIVE</a:t>
            </a:r>
            <a:endParaRPr sz="3400">
              <a:solidFill>
                <a:srgbClr val="7F6000"/>
              </a:solidFill>
              <a:latin typeface="Nunito ExtraBold"/>
              <a:ea typeface="Nunito ExtraBold"/>
              <a:cs typeface="Nunito ExtraBold"/>
              <a:sym typeface="Nunito ExtraBold"/>
            </a:endParaRPr>
          </a:p>
        </p:txBody>
      </p:sp>
      <p:cxnSp>
        <p:nvCxnSpPr>
          <p:cNvPr id="436" name="Google Shape;436;p48"/>
          <p:cNvCxnSpPr/>
          <p:nvPr/>
        </p:nvCxnSpPr>
        <p:spPr>
          <a:xfrm>
            <a:off x="1529601" y="1217525"/>
            <a:ext cx="6261300" cy="16800"/>
          </a:xfrm>
          <a:prstGeom prst="straightConnector1">
            <a:avLst/>
          </a:prstGeom>
          <a:noFill/>
          <a:ln w="38100" cap="flat" cmpd="sng">
            <a:solidFill>
              <a:srgbClr val="351C75"/>
            </a:solidFill>
            <a:prstDash val="solid"/>
            <a:round/>
            <a:headEnd type="none" w="sm" len="sm"/>
            <a:tailEnd type="none" w="sm" len="sm"/>
          </a:ln>
        </p:spPr>
      </p:cxnSp>
      <p:grpSp>
        <p:nvGrpSpPr>
          <p:cNvPr id="437" name="Google Shape;437;p48"/>
          <p:cNvGrpSpPr/>
          <p:nvPr/>
        </p:nvGrpSpPr>
        <p:grpSpPr>
          <a:xfrm>
            <a:off x="1216175" y="3621854"/>
            <a:ext cx="6701321" cy="643500"/>
            <a:chOff x="1593000" y="2322568"/>
            <a:chExt cx="6346549" cy="643500"/>
          </a:xfrm>
        </p:grpSpPr>
        <p:sp>
          <p:nvSpPr>
            <p:cNvPr id="438" name="Google Shape;438;p48"/>
            <p:cNvSpPr/>
            <p:nvPr/>
          </p:nvSpPr>
          <p:spPr>
            <a:xfrm>
              <a:off x="3728375" y="2322568"/>
              <a:ext cx="3822600" cy="6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8"/>
            <p:cNvSpPr/>
            <p:nvPr/>
          </p:nvSpPr>
          <p:spPr>
            <a:xfrm flipH="1">
              <a:off x="2283025" y="2322575"/>
              <a:ext cx="18444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48"/>
            <p:cNvSpPr/>
            <p:nvPr/>
          </p:nvSpPr>
          <p:spPr>
            <a:xfrm rot="-5400000">
              <a:off x="3501574" y="1934671"/>
              <a:ext cx="643356" cy="1419149"/>
            </a:xfrm>
            <a:prstGeom prst="flowChartOffpageConnector">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48"/>
            <p:cNvSpPr/>
            <p:nvPr/>
          </p:nvSpPr>
          <p:spPr>
            <a:xfrm>
              <a:off x="2342625" y="2399951"/>
              <a:ext cx="1940700" cy="4959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FFFFFF"/>
                  </a:solidFill>
                  <a:latin typeface="Trebuchet MS"/>
                  <a:ea typeface="Trebuchet MS"/>
                  <a:cs typeface="Trebuchet MS"/>
                  <a:sym typeface="Trebuchet MS"/>
                </a:rPr>
                <a:t>Future Actions</a:t>
              </a:r>
              <a:endParaRPr sz="1200" b="0" i="0" u="none" strike="noStrike" cap="none">
                <a:solidFill>
                  <a:srgbClr val="FFFFFF"/>
                </a:solidFill>
                <a:latin typeface="Trebuchet MS"/>
                <a:ea typeface="Trebuchet MS"/>
                <a:cs typeface="Trebuchet MS"/>
                <a:sym typeface="Trebuchet MS"/>
              </a:endParaRPr>
            </a:p>
          </p:txBody>
        </p:sp>
        <p:sp>
          <p:nvSpPr>
            <p:cNvPr id="442" name="Google Shape;442;p48"/>
            <p:cNvSpPr/>
            <p:nvPr/>
          </p:nvSpPr>
          <p:spPr>
            <a:xfrm>
              <a:off x="1593000" y="2322568"/>
              <a:ext cx="690000" cy="642300"/>
            </a:xfrm>
            <a:prstGeom prst="rect">
              <a:avLst/>
            </a:prstGeom>
            <a:solidFill>
              <a:srgbClr val="BF9000"/>
            </a:solidFill>
            <a:ln>
              <a:noFill/>
            </a:ln>
            <a:effectLst>
              <a:outerShdw blurRad="71438" dist="28575" dir="2700000" algn="bl" rotWithShape="0">
                <a:srgbClr val="000000">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8"/>
            <p:cNvSpPr/>
            <p:nvPr/>
          </p:nvSpPr>
          <p:spPr>
            <a:xfrm>
              <a:off x="1593000" y="2322575"/>
              <a:ext cx="6900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Thin"/>
                  <a:ea typeface="Roboto Thin"/>
                  <a:cs typeface="Roboto Thin"/>
                  <a:sym typeface="Roboto Thin"/>
                </a:rPr>
                <a:t>03</a:t>
              </a:r>
              <a:endParaRPr sz="1900" b="0" i="0" u="none" strike="noStrike" cap="none">
                <a:solidFill>
                  <a:srgbClr val="FFFFFF"/>
                </a:solidFill>
                <a:latin typeface="Roboto Thin"/>
                <a:ea typeface="Roboto Thin"/>
                <a:cs typeface="Roboto Thin"/>
                <a:sym typeface="Roboto Thin"/>
              </a:endParaRPr>
            </a:p>
          </p:txBody>
        </p:sp>
        <p:sp>
          <p:nvSpPr>
            <p:cNvPr id="444" name="Google Shape;444;p48"/>
            <p:cNvSpPr/>
            <p:nvPr/>
          </p:nvSpPr>
          <p:spPr>
            <a:xfrm>
              <a:off x="4540249" y="2323739"/>
              <a:ext cx="3399300" cy="642300"/>
            </a:xfrm>
            <a:prstGeom prst="rect">
              <a:avLst/>
            </a:prstGeom>
            <a:solidFill>
              <a:srgbClr val="FFFFFF"/>
            </a:solidFill>
            <a:ln>
              <a:noFill/>
            </a:ln>
          </p:spPr>
          <p:txBody>
            <a:bodyPr spcFirstLastPara="1" wrap="square" lIns="91425" tIns="91425" rIns="91425" bIns="91425" anchor="ctr" anchorCtr="0">
              <a:noAutofit/>
            </a:bodyPr>
            <a:lstStyle/>
            <a:p>
              <a:pPr marL="457200" marR="0" lvl="0" indent="-285750" algn="just" rtl="0">
                <a:lnSpc>
                  <a:spcPct val="115000"/>
                </a:lnSpc>
                <a:spcBef>
                  <a:spcPts val="0"/>
                </a:spcBef>
                <a:spcAft>
                  <a:spcPts val="0"/>
                </a:spcAft>
                <a:buClr>
                  <a:srgbClr val="BF9000"/>
                </a:buClr>
                <a:buSzPts val="900"/>
                <a:buFont typeface="Trebuchet MS"/>
                <a:buChar char="●"/>
              </a:pPr>
              <a:r>
                <a:rPr lang="en" sz="900" b="0" i="0" u="none" strike="noStrike" cap="none">
                  <a:solidFill>
                    <a:srgbClr val="BF9000"/>
                  </a:solidFill>
                  <a:latin typeface="Trebuchet MS"/>
                  <a:ea typeface="Trebuchet MS"/>
                  <a:cs typeface="Trebuchet MS"/>
                  <a:sym typeface="Trebuchet MS"/>
                </a:rPr>
                <a:t>Revisit Capacity estimation</a:t>
              </a:r>
              <a:endParaRPr sz="900" b="0" i="0" u="none" strike="noStrike" cap="none">
                <a:solidFill>
                  <a:srgbClr val="BF9000"/>
                </a:solidFill>
                <a:latin typeface="Trebuchet MS"/>
                <a:ea typeface="Trebuchet MS"/>
                <a:cs typeface="Trebuchet MS"/>
                <a:sym typeface="Trebuchet MS"/>
              </a:endParaRPr>
            </a:p>
            <a:p>
              <a:pPr marL="457200" marR="0" lvl="0" indent="-285750" algn="just" rtl="0">
                <a:lnSpc>
                  <a:spcPct val="115000"/>
                </a:lnSpc>
                <a:spcBef>
                  <a:spcPts val="0"/>
                </a:spcBef>
                <a:spcAft>
                  <a:spcPts val="0"/>
                </a:spcAft>
                <a:buClr>
                  <a:srgbClr val="BF9000"/>
                </a:buClr>
                <a:buSzPts val="900"/>
                <a:buFont typeface="Trebuchet MS"/>
                <a:buChar char="●"/>
              </a:pPr>
              <a:r>
                <a:rPr lang="en" sz="900" b="0" i="0" u="none" strike="noStrike" cap="none">
                  <a:solidFill>
                    <a:srgbClr val="BF9000"/>
                  </a:solidFill>
                  <a:latin typeface="Trebuchet MS"/>
                  <a:ea typeface="Trebuchet MS"/>
                  <a:cs typeface="Trebuchet MS"/>
                  <a:sym typeface="Trebuchet MS"/>
                </a:rPr>
                <a:t>Adjust with schedule and find common time</a:t>
              </a:r>
              <a:endParaRPr sz="900" b="0" i="0" u="none" strike="noStrike" cap="none">
                <a:solidFill>
                  <a:srgbClr val="BF9000"/>
                </a:solidFill>
                <a:latin typeface="Trebuchet MS"/>
                <a:ea typeface="Trebuchet MS"/>
                <a:cs typeface="Trebuchet MS"/>
                <a:sym typeface="Trebuchet MS"/>
              </a:endParaRPr>
            </a:p>
          </p:txBody>
        </p:sp>
      </p:grpSp>
      <p:grpSp>
        <p:nvGrpSpPr>
          <p:cNvPr id="445" name="Google Shape;445;p48"/>
          <p:cNvGrpSpPr/>
          <p:nvPr/>
        </p:nvGrpSpPr>
        <p:grpSpPr>
          <a:xfrm>
            <a:off x="1216175" y="2661936"/>
            <a:ext cx="6574613" cy="643500"/>
            <a:chOff x="1593000" y="2322568"/>
            <a:chExt cx="6226549" cy="643500"/>
          </a:xfrm>
        </p:grpSpPr>
        <p:sp>
          <p:nvSpPr>
            <p:cNvPr id="446" name="Google Shape;446;p48"/>
            <p:cNvSpPr/>
            <p:nvPr/>
          </p:nvSpPr>
          <p:spPr>
            <a:xfrm>
              <a:off x="3728375" y="2322568"/>
              <a:ext cx="3822600" cy="6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8"/>
            <p:cNvSpPr/>
            <p:nvPr/>
          </p:nvSpPr>
          <p:spPr>
            <a:xfrm flipH="1">
              <a:off x="2283025" y="2322575"/>
              <a:ext cx="18444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8"/>
            <p:cNvSpPr/>
            <p:nvPr/>
          </p:nvSpPr>
          <p:spPr>
            <a:xfrm rot="-5400000">
              <a:off x="3501574" y="1934671"/>
              <a:ext cx="643356" cy="1419149"/>
            </a:xfrm>
            <a:prstGeom prst="flowChartOffpageConnector">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8"/>
            <p:cNvSpPr/>
            <p:nvPr/>
          </p:nvSpPr>
          <p:spPr>
            <a:xfrm>
              <a:off x="2342625" y="2399951"/>
              <a:ext cx="1940700" cy="4959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FFFFFF"/>
                  </a:solidFill>
                  <a:latin typeface="Trebuchet MS"/>
                  <a:ea typeface="Trebuchet MS"/>
                  <a:cs typeface="Trebuchet MS"/>
                  <a:sym typeface="Trebuchet MS"/>
                </a:rPr>
                <a:t>What needs improvement</a:t>
              </a:r>
              <a:endParaRPr sz="1200" b="0" i="0" u="none" strike="noStrike" cap="none">
                <a:solidFill>
                  <a:srgbClr val="FFFFFF"/>
                </a:solidFill>
                <a:latin typeface="Trebuchet MS"/>
                <a:ea typeface="Trebuchet MS"/>
                <a:cs typeface="Trebuchet MS"/>
                <a:sym typeface="Trebuchet MS"/>
              </a:endParaRPr>
            </a:p>
          </p:txBody>
        </p:sp>
        <p:sp>
          <p:nvSpPr>
            <p:cNvPr id="450" name="Google Shape;450;p48"/>
            <p:cNvSpPr/>
            <p:nvPr/>
          </p:nvSpPr>
          <p:spPr>
            <a:xfrm>
              <a:off x="1593000" y="2322568"/>
              <a:ext cx="690000" cy="642300"/>
            </a:xfrm>
            <a:prstGeom prst="rect">
              <a:avLst/>
            </a:prstGeom>
            <a:solidFill>
              <a:srgbClr val="BF9000"/>
            </a:solidFill>
            <a:ln>
              <a:noFill/>
            </a:ln>
            <a:effectLst>
              <a:outerShdw blurRad="71438" dist="28575" dir="2700000" algn="bl" rotWithShape="0">
                <a:srgbClr val="000000">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48"/>
            <p:cNvSpPr/>
            <p:nvPr/>
          </p:nvSpPr>
          <p:spPr>
            <a:xfrm>
              <a:off x="1593000" y="2322575"/>
              <a:ext cx="6900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Thin"/>
                  <a:ea typeface="Roboto Thin"/>
                  <a:cs typeface="Roboto Thin"/>
                  <a:sym typeface="Roboto Thin"/>
                </a:rPr>
                <a:t>02</a:t>
              </a:r>
              <a:endParaRPr sz="2000" b="0" i="0" u="none" strike="noStrike" cap="none">
                <a:solidFill>
                  <a:srgbClr val="FFFFFF"/>
                </a:solidFill>
                <a:latin typeface="Roboto Thin"/>
                <a:ea typeface="Roboto Thin"/>
                <a:cs typeface="Roboto Thin"/>
                <a:sym typeface="Roboto Thin"/>
              </a:endParaRPr>
            </a:p>
          </p:txBody>
        </p:sp>
        <p:sp>
          <p:nvSpPr>
            <p:cNvPr id="452" name="Google Shape;452;p48"/>
            <p:cNvSpPr/>
            <p:nvPr/>
          </p:nvSpPr>
          <p:spPr>
            <a:xfrm>
              <a:off x="4540249" y="2323757"/>
              <a:ext cx="3279300" cy="642300"/>
            </a:xfrm>
            <a:prstGeom prst="rect">
              <a:avLst/>
            </a:prstGeom>
            <a:solidFill>
              <a:srgbClr val="FFFFFF"/>
            </a:solidFill>
            <a:ln>
              <a:noFill/>
            </a:ln>
          </p:spPr>
          <p:txBody>
            <a:bodyPr spcFirstLastPara="1" wrap="square" lIns="91425" tIns="91425" rIns="91425" bIns="91425" anchor="ctr" anchorCtr="0">
              <a:noAutofit/>
            </a:bodyPr>
            <a:lstStyle/>
            <a:p>
              <a:pPr marL="457200" marR="0" lvl="0" indent="-285750" algn="l" rtl="0">
                <a:lnSpc>
                  <a:spcPct val="115000"/>
                </a:lnSpc>
                <a:spcBef>
                  <a:spcPts val="0"/>
                </a:spcBef>
                <a:spcAft>
                  <a:spcPts val="0"/>
                </a:spcAft>
                <a:buClr>
                  <a:srgbClr val="BF9000"/>
                </a:buClr>
                <a:buSzPts val="900"/>
                <a:buFont typeface="Trebuchet MS"/>
                <a:buChar char="●"/>
              </a:pPr>
              <a:r>
                <a:rPr lang="en" sz="900" b="0" i="0" u="none" strike="noStrike" cap="none">
                  <a:solidFill>
                    <a:srgbClr val="BF9000"/>
                  </a:solidFill>
                  <a:latin typeface="Trebuchet MS"/>
                  <a:ea typeface="Trebuchet MS"/>
                  <a:cs typeface="Trebuchet MS"/>
                  <a:sym typeface="Trebuchet MS"/>
                </a:rPr>
                <a:t>Estimation on Sprint capacity</a:t>
              </a:r>
              <a:endParaRPr sz="900" b="0" i="0" u="none" strike="noStrike" cap="none">
                <a:solidFill>
                  <a:srgbClr val="BF9000"/>
                </a:solidFill>
                <a:latin typeface="Trebuchet MS"/>
                <a:ea typeface="Trebuchet MS"/>
                <a:cs typeface="Trebuchet MS"/>
                <a:sym typeface="Trebuchet MS"/>
              </a:endParaRPr>
            </a:p>
            <a:p>
              <a:pPr marL="457200" marR="0" lvl="0" indent="-285750" algn="l" rtl="0">
                <a:lnSpc>
                  <a:spcPct val="115000"/>
                </a:lnSpc>
                <a:spcBef>
                  <a:spcPts val="0"/>
                </a:spcBef>
                <a:spcAft>
                  <a:spcPts val="0"/>
                </a:spcAft>
                <a:buClr>
                  <a:srgbClr val="BF9000"/>
                </a:buClr>
                <a:buSzPts val="900"/>
                <a:buFont typeface="Trebuchet MS"/>
                <a:buChar char="●"/>
              </a:pPr>
              <a:r>
                <a:rPr lang="en" sz="900" b="0" i="0" u="none" strike="noStrike" cap="none">
                  <a:solidFill>
                    <a:srgbClr val="BF9000"/>
                  </a:solidFill>
                  <a:latin typeface="Trebuchet MS"/>
                  <a:ea typeface="Trebuchet MS"/>
                  <a:cs typeface="Trebuchet MS"/>
                  <a:sym typeface="Trebuchet MS"/>
                </a:rPr>
                <a:t>Regular Sprint Meetings</a:t>
              </a:r>
              <a:endParaRPr sz="900" b="0" i="0" u="none" strike="noStrike" cap="none">
                <a:solidFill>
                  <a:srgbClr val="BF9000"/>
                </a:solidFill>
                <a:latin typeface="Trebuchet MS"/>
                <a:ea typeface="Trebuchet MS"/>
                <a:cs typeface="Trebuchet MS"/>
                <a:sym typeface="Trebuchet MS"/>
              </a:endParaRPr>
            </a:p>
          </p:txBody>
        </p:sp>
      </p:grpSp>
      <p:grpSp>
        <p:nvGrpSpPr>
          <p:cNvPr id="453" name="Google Shape;453;p48"/>
          <p:cNvGrpSpPr/>
          <p:nvPr/>
        </p:nvGrpSpPr>
        <p:grpSpPr>
          <a:xfrm>
            <a:off x="1211982" y="1702000"/>
            <a:ext cx="6705451" cy="643500"/>
            <a:chOff x="1593000" y="2322568"/>
            <a:chExt cx="6348657" cy="643500"/>
          </a:xfrm>
        </p:grpSpPr>
        <p:sp>
          <p:nvSpPr>
            <p:cNvPr id="454" name="Google Shape;454;p48"/>
            <p:cNvSpPr/>
            <p:nvPr/>
          </p:nvSpPr>
          <p:spPr>
            <a:xfrm>
              <a:off x="3728375" y="2322568"/>
              <a:ext cx="3822600" cy="6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48"/>
            <p:cNvSpPr/>
            <p:nvPr/>
          </p:nvSpPr>
          <p:spPr>
            <a:xfrm flipH="1">
              <a:off x="2283025" y="2322575"/>
              <a:ext cx="18444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F9000"/>
                </a:solidFill>
                <a:latin typeface="Arial"/>
                <a:ea typeface="Arial"/>
                <a:cs typeface="Arial"/>
                <a:sym typeface="Arial"/>
              </a:endParaRPr>
            </a:p>
          </p:txBody>
        </p:sp>
        <p:sp>
          <p:nvSpPr>
            <p:cNvPr id="456" name="Google Shape;456;p48"/>
            <p:cNvSpPr/>
            <p:nvPr/>
          </p:nvSpPr>
          <p:spPr>
            <a:xfrm rot="-5400000">
              <a:off x="3501574" y="1934671"/>
              <a:ext cx="643356" cy="1419149"/>
            </a:xfrm>
            <a:prstGeom prst="flowChartOffpageConnector">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F9000"/>
                </a:solidFill>
                <a:latin typeface="Arial"/>
                <a:ea typeface="Arial"/>
                <a:cs typeface="Arial"/>
                <a:sym typeface="Arial"/>
              </a:endParaRPr>
            </a:p>
          </p:txBody>
        </p:sp>
        <p:sp>
          <p:nvSpPr>
            <p:cNvPr id="457" name="Google Shape;457;p48"/>
            <p:cNvSpPr/>
            <p:nvPr/>
          </p:nvSpPr>
          <p:spPr>
            <a:xfrm>
              <a:off x="2342625" y="2399951"/>
              <a:ext cx="1940700" cy="4959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rgbClr val="FFFFFF"/>
                  </a:solidFill>
                  <a:latin typeface="Trebuchet MS"/>
                  <a:ea typeface="Trebuchet MS"/>
                  <a:cs typeface="Trebuchet MS"/>
                  <a:sym typeface="Trebuchet MS"/>
                </a:rPr>
                <a:t>What went well</a:t>
              </a:r>
              <a:endParaRPr sz="1200" b="0" i="0" u="none" strike="noStrike" cap="none">
                <a:solidFill>
                  <a:srgbClr val="FFFFFF"/>
                </a:solidFill>
                <a:latin typeface="Trebuchet MS"/>
                <a:ea typeface="Trebuchet MS"/>
                <a:cs typeface="Trebuchet MS"/>
                <a:sym typeface="Trebuchet MS"/>
              </a:endParaRPr>
            </a:p>
          </p:txBody>
        </p:sp>
        <p:sp>
          <p:nvSpPr>
            <p:cNvPr id="458" name="Google Shape;458;p48"/>
            <p:cNvSpPr/>
            <p:nvPr/>
          </p:nvSpPr>
          <p:spPr>
            <a:xfrm>
              <a:off x="1593000" y="2322568"/>
              <a:ext cx="690000" cy="642300"/>
            </a:xfrm>
            <a:prstGeom prst="rect">
              <a:avLst/>
            </a:prstGeom>
            <a:solidFill>
              <a:srgbClr val="BF9000"/>
            </a:solidFill>
            <a:ln>
              <a:noFill/>
            </a:ln>
            <a:effectLst>
              <a:outerShdw blurRad="71438" dist="28575" dir="2700000" algn="bl" rotWithShape="0">
                <a:srgbClr val="000000">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8"/>
            <p:cNvSpPr/>
            <p:nvPr/>
          </p:nvSpPr>
          <p:spPr>
            <a:xfrm>
              <a:off x="1593000" y="2322575"/>
              <a:ext cx="690000" cy="642600"/>
            </a:xfrm>
            <a:prstGeom prst="rect">
              <a:avLst/>
            </a:prstGeom>
            <a:solidFill>
              <a:srgbClr val="BF9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FFFFFF"/>
                  </a:solidFill>
                  <a:latin typeface="Roboto Thin"/>
                  <a:ea typeface="Roboto Thin"/>
                  <a:cs typeface="Roboto Thin"/>
                  <a:sym typeface="Roboto Thin"/>
                </a:rPr>
                <a:t>01</a:t>
              </a:r>
              <a:endParaRPr sz="2000" b="0" i="0" u="none" strike="noStrike" cap="none">
                <a:solidFill>
                  <a:srgbClr val="FFFFFF"/>
                </a:solidFill>
                <a:latin typeface="Roboto Thin"/>
                <a:ea typeface="Roboto Thin"/>
                <a:cs typeface="Roboto Thin"/>
                <a:sym typeface="Roboto Thin"/>
              </a:endParaRPr>
            </a:p>
          </p:txBody>
        </p:sp>
        <p:sp>
          <p:nvSpPr>
            <p:cNvPr id="460" name="Google Shape;460;p48"/>
            <p:cNvSpPr/>
            <p:nvPr/>
          </p:nvSpPr>
          <p:spPr>
            <a:xfrm>
              <a:off x="4540257" y="2323743"/>
              <a:ext cx="3401400" cy="642300"/>
            </a:xfrm>
            <a:prstGeom prst="rect">
              <a:avLst/>
            </a:prstGeom>
            <a:solidFill>
              <a:srgbClr val="FFFFFF"/>
            </a:solidFill>
            <a:ln>
              <a:noFill/>
            </a:ln>
          </p:spPr>
          <p:txBody>
            <a:bodyPr spcFirstLastPara="1" wrap="square" lIns="91425" tIns="91425" rIns="91425" bIns="91425" anchor="ctr" anchorCtr="0">
              <a:noAutofit/>
            </a:bodyPr>
            <a:lstStyle/>
            <a:p>
              <a:pPr marL="457200" marR="0" lvl="0" indent="-285750" algn="l" rtl="0">
                <a:lnSpc>
                  <a:spcPct val="115000"/>
                </a:lnSpc>
                <a:spcBef>
                  <a:spcPts val="0"/>
                </a:spcBef>
                <a:spcAft>
                  <a:spcPts val="0"/>
                </a:spcAft>
                <a:buClr>
                  <a:srgbClr val="BF9000"/>
                </a:buClr>
                <a:buSzPts val="900"/>
                <a:buFont typeface="Trebuchet MS"/>
                <a:buChar char="●"/>
              </a:pPr>
              <a:r>
                <a:rPr lang="en" sz="900" b="0" i="0" u="none" strike="noStrike" cap="none">
                  <a:solidFill>
                    <a:srgbClr val="BF9000"/>
                  </a:solidFill>
                  <a:latin typeface="Trebuchet MS"/>
                  <a:ea typeface="Trebuchet MS"/>
                  <a:cs typeface="Trebuchet MS"/>
                  <a:sym typeface="Trebuchet MS"/>
                </a:rPr>
                <a:t>Improvements from feedbacks and continuous delivery</a:t>
              </a:r>
              <a:endParaRPr sz="900" b="0" i="0" u="none" strike="noStrike" cap="none">
                <a:solidFill>
                  <a:srgbClr val="BF9000"/>
                </a:solidFill>
                <a:latin typeface="Trebuchet MS"/>
                <a:ea typeface="Trebuchet MS"/>
                <a:cs typeface="Trebuchet MS"/>
                <a:sym typeface="Trebuchet MS"/>
              </a:endParaRPr>
            </a:p>
            <a:p>
              <a:pPr marL="457200" marR="0" lvl="0" indent="-285750" algn="l" rtl="0">
                <a:lnSpc>
                  <a:spcPct val="115000"/>
                </a:lnSpc>
                <a:spcBef>
                  <a:spcPts val="0"/>
                </a:spcBef>
                <a:spcAft>
                  <a:spcPts val="0"/>
                </a:spcAft>
                <a:buClr>
                  <a:srgbClr val="BF9000"/>
                </a:buClr>
                <a:buSzPts val="900"/>
                <a:buFont typeface="Trebuchet MS"/>
                <a:buChar char="●"/>
              </a:pPr>
              <a:r>
                <a:rPr lang="en" sz="900" b="0" i="0" u="none" strike="noStrike" cap="none">
                  <a:solidFill>
                    <a:srgbClr val="BF9000"/>
                  </a:solidFill>
                  <a:latin typeface="Trebuchet MS"/>
                  <a:ea typeface="Trebuchet MS"/>
                  <a:cs typeface="Trebuchet MS"/>
                  <a:sym typeface="Trebuchet MS"/>
                </a:rPr>
                <a:t>Adaption blockers went well.</a:t>
              </a:r>
              <a:endParaRPr sz="900" b="0" i="0" u="none" strike="noStrike" cap="none">
                <a:solidFill>
                  <a:srgbClr val="BF9000"/>
                </a:solidFill>
                <a:latin typeface="Trebuchet MS"/>
                <a:ea typeface="Trebuchet MS"/>
                <a:cs typeface="Trebuchet MS"/>
                <a:sym typeface="Trebuchet M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9"/>
          <p:cNvPicPr preferRelativeResize="0"/>
          <p:nvPr/>
        </p:nvPicPr>
        <p:blipFill rotWithShape="1">
          <a:blip r:embed="rId3">
            <a:alphaModFix/>
          </a:blip>
          <a:srcRect/>
          <a:stretch/>
        </p:blipFill>
        <p:spPr>
          <a:xfrm>
            <a:off x="1999225" y="1310725"/>
            <a:ext cx="4867163" cy="3038500"/>
          </a:xfrm>
          <a:prstGeom prst="rect">
            <a:avLst/>
          </a:prstGeom>
          <a:noFill/>
          <a:ln>
            <a:noFill/>
          </a:ln>
        </p:spPr>
      </p:pic>
      <p:sp>
        <p:nvSpPr>
          <p:cNvPr id="466" name="Google Shape;466;p49"/>
          <p:cNvSpPr/>
          <p:nvPr/>
        </p:nvSpPr>
        <p:spPr>
          <a:xfrm>
            <a:off x="1948175" y="593450"/>
            <a:ext cx="5168700" cy="555000"/>
          </a:xfrm>
          <a:prstGeom prst="rect">
            <a:avLst/>
          </a:prstGeom>
          <a:solidFill>
            <a:srgbClr val="FFF2CC"/>
          </a:solidFill>
          <a:ln w="9525" cap="flat" cmpd="sng">
            <a:solidFill>
              <a:srgbClr val="7F6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rgbClr val="7F6000"/>
                </a:solidFill>
                <a:latin typeface="Nunito ExtraBold"/>
                <a:ea typeface="Nunito ExtraBold"/>
                <a:cs typeface="Nunito ExtraBold"/>
                <a:sym typeface="Nunito ExtraBold"/>
              </a:rPr>
              <a:t>FUTURE SPRINT</a:t>
            </a:r>
            <a:endParaRPr sz="6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cxnSp>
        <p:nvCxnSpPr>
          <p:cNvPr id="471" name="Google Shape;471;p50"/>
          <p:cNvCxnSpPr/>
          <p:nvPr/>
        </p:nvCxnSpPr>
        <p:spPr>
          <a:xfrm>
            <a:off x="1529601" y="918167"/>
            <a:ext cx="6261300" cy="16800"/>
          </a:xfrm>
          <a:prstGeom prst="straightConnector1">
            <a:avLst/>
          </a:prstGeom>
          <a:noFill/>
          <a:ln w="38100" cap="flat" cmpd="sng">
            <a:solidFill>
              <a:srgbClr val="351C75"/>
            </a:solidFill>
            <a:prstDash val="solid"/>
            <a:round/>
            <a:headEnd type="none" w="sm" len="sm"/>
            <a:tailEnd type="none" w="sm" len="sm"/>
          </a:ln>
        </p:spPr>
      </p:cxnSp>
      <p:graphicFrame>
        <p:nvGraphicFramePr>
          <p:cNvPr id="472" name="Google Shape;472;p50"/>
          <p:cNvGraphicFramePr/>
          <p:nvPr/>
        </p:nvGraphicFramePr>
        <p:xfrm>
          <a:off x="665200" y="1437425"/>
          <a:ext cx="3000000" cy="3000000"/>
        </p:xfrm>
        <a:graphic>
          <a:graphicData uri="http://schemas.openxmlformats.org/drawingml/2006/table">
            <a:tbl>
              <a:tblPr>
                <a:noFill/>
                <a:tableStyleId>{0F79524E-5E15-49CE-80A8-045AA25956DB}</a:tableStyleId>
              </a:tblPr>
              <a:tblGrid>
                <a:gridCol w="7660350">
                  <a:extLst>
                    <a:ext uri="{9D8B030D-6E8A-4147-A177-3AD203B41FA5}">
                      <a16:colId xmlns:a16="http://schemas.microsoft.com/office/drawing/2014/main" val="20000"/>
                    </a:ext>
                  </a:extLst>
                </a:gridCol>
              </a:tblGrid>
              <a:tr h="400900">
                <a:tc>
                  <a:txBody>
                    <a:bodyPr/>
                    <a:lstStyle/>
                    <a:p>
                      <a:pPr marL="0" lvl="0" indent="0" algn="ctr" rtl="0">
                        <a:spcBef>
                          <a:spcPts val="0"/>
                        </a:spcBef>
                        <a:spcAft>
                          <a:spcPts val="0"/>
                        </a:spcAft>
                        <a:buNone/>
                      </a:pPr>
                      <a:r>
                        <a:rPr lang="en" b="1">
                          <a:solidFill>
                            <a:srgbClr val="835C3C"/>
                          </a:solidFill>
                          <a:latin typeface="Trebuchet MS"/>
                          <a:ea typeface="Trebuchet MS"/>
                          <a:cs typeface="Trebuchet MS"/>
                          <a:sym typeface="Trebuchet MS"/>
                        </a:rPr>
                        <a:t>SPRINT 7 (11/3 - 11/16)</a:t>
                      </a:r>
                      <a:endParaRPr b="1">
                        <a:solidFill>
                          <a:srgbClr val="835C3C"/>
                        </a:solidFill>
                        <a:latin typeface="Trebuchet MS"/>
                        <a:ea typeface="Trebuchet MS"/>
                        <a:cs typeface="Trebuchet MS"/>
                        <a:sym typeface="Trebuchet MS"/>
                      </a:endParaRPr>
                    </a:p>
                  </a:txBody>
                  <a:tcPr marL="91425" marR="91425" marT="91425" marB="91425">
                    <a:lnL w="9525" cap="flat" cmpd="sng">
                      <a:solidFill>
                        <a:srgbClr val="9E7C38"/>
                      </a:solidFill>
                      <a:prstDash val="solid"/>
                      <a:round/>
                      <a:headEnd type="none" w="sm" len="sm"/>
                      <a:tailEnd type="none" w="sm" len="sm"/>
                    </a:lnL>
                    <a:lnR w="9525" cap="flat" cmpd="sng">
                      <a:solidFill>
                        <a:srgbClr val="9E7C38"/>
                      </a:solidFill>
                      <a:prstDash val="solid"/>
                      <a:round/>
                      <a:headEnd type="none" w="sm" len="sm"/>
                      <a:tailEnd type="none" w="sm" len="sm"/>
                    </a:lnR>
                    <a:lnT w="9525" cap="flat" cmpd="sng">
                      <a:solidFill>
                        <a:srgbClr val="9E7C38"/>
                      </a:solidFill>
                      <a:prstDash val="solid"/>
                      <a:round/>
                      <a:headEnd type="none" w="sm" len="sm"/>
                      <a:tailEnd type="none" w="sm" len="sm"/>
                    </a:lnT>
                    <a:lnB w="9525" cap="flat" cmpd="sng">
                      <a:solidFill>
                        <a:srgbClr val="9E7C38"/>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73" name="Google Shape;473;p50"/>
          <p:cNvGraphicFramePr/>
          <p:nvPr/>
        </p:nvGraphicFramePr>
        <p:xfrm>
          <a:off x="665201" y="1838325"/>
          <a:ext cx="3000000" cy="3000000"/>
        </p:xfrm>
        <a:graphic>
          <a:graphicData uri="http://schemas.openxmlformats.org/drawingml/2006/table">
            <a:tbl>
              <a:tblPr firstRow="1" bandRow="1">
                <a:noFill/>
                <a:tableStyleId>{16C370C8-7520-492D-BCD4-8BB9F7C14C5A}</a:tableStyleId>
              </a:tblPr>
              <a:tblGrid>
                <a:gridCol w="443700">
                  <a:extLst>
                    <a:ext uri="{9D8B030D-6E8A-4147-A177-3AD203B41FA5}">
                      <a16:colId xmlns:a16="http://schemas.microsoft.com/office/drawing/2014/main" val="20000"/>
                    </a:ext>
                  </a:extLst>
                </a:gridCol>
                <a:gridCol w="6063775">
                  <a:extLst>
                    <a:ext uri="{9D8B030D-6E8A-4147-A177-3AD203B41FA5}">
                      <a16:colId xmlns:a16="http://schemas.microsoft.com/office/drawing/2014/main" val="20001"/>
                    </a:ext>
                  </a:extLst>
                </a:gridCol>
                <a:gridCol w="517775">
                  <a:extLst>
                    <a:ext uri="{9D8B030D-6E8A-4147-A177-3AD203B41FA5}">
                      <a16:colId xmlns:a16="http://schemas.microsoft.com/office/drawing/2014/main" val="20002"/>
                    </a:ext>
                  </a:extLst>
                </a:gridCol>
                <a:gridCol w="635075">
                  <a:extLst>
                    <a:ext uri="{9D8B030D-6E8A-4147-A177-3AD203B41FA5}">
                      <a16:colId xmlns:a16="http://schemas.microsoft.com/office/drawing/2014/main" val="20003"/>
                    </a:ext>
                  </a:extLst>
                </a:gridCol>
              </a:tblGrid>
              <a:tr h="251625">
                <a:tc>
                  <a:txBody>
                    <a:bodyPr/>
                    <a:lstStyle/>
                    <a:p>
                      <a:pPr marL="0" marR="0" lvl="0" indent="0" algn="ctr" rtl="0">
                        <a:lnSpc>
                          <a:spcPct val="100000"/>
                        </a:lnSpc>
                        <a:spcBef>
                          <a:spcPts val="0"/>
                        </a:spcBef>
                        <a:spcAft>
                          <a:spcPts val="0"/>
                        </a:spcAft>
                        <a:buNone/>
                      </a:pPr>
                      <a:r>
                        <a:rPr lang="en" sz="600">
                          <a:solidFill>
                            <a:srgbClr val="FFFFFF"/>
                          </a:solidFill>
                          <a:latin typeface="Trebuchet MS"/>
                          <a:ea typeface="Trebuchet MS"/>
                          <a:cs typeface="Trebuchet MS"/>
                          <a:sym typeface="Trebuchet MS"/>
                        </a:rPr>
                        <a:t>KEY</a:t>
                      </a:r>
                      <a:endParaRPr sz="600"/>
                    </a:p>
                  </a:txBody>
                  <a:tcPr marL="91450" marR="91450" marT="45725" marB="457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600">
                          <a:solidFill>
                            <a:srgbClr val="FFFFFF"/>
                          </a:solidFill>
                          <a:latin typeface="Trebuchet MS"/>
                          <a:ea typeface="Trebuchet MS"/>
                          <a:cs typeface="Trebuchet MS"/>
                          <a:sym typeface="Trebuchet MS"/>
                        </a:rPr>
                        <a:t>SUMMARY</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tc>
                  <a:txBody>
                    <a:bodyPr/>
                    <a:lstStyle/>
                    <a:p>
                      <a:pPr marL="0" marR="0" lvl="0" indent="0" algn="ctr" rtl="0">
                        <a:lnSpc>
                          <a:spcPct val="100000"/>
                        </a:lnSpc>
                        <a:spcBef>
                          <a:spcPts val="0"/>
                        </a:spcBef>
                        <a:spcAft>
                          <a:spcPts val="0"/>
                        </a:spcAft>
                        <a:buNone/>
                      </a:pPr>
                      <a:r>
                        <a:rPr lang="en" sz="600">
                          <a:solidFill>
                            <a:srgbClr val="FFFFFF"/>
                          </a:solidFill>
                          <a:latin typeface="Trebuchet MS"/>
                          <a:ea typeface="Trebuchet MS"/>
                          <a:cs typeface="Trebuchet MS"/>
                          <a:sym typeface="Trebuchet MS"/>
                        </a:rPr>
                        <a:t>PRIORITY</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600">
                          <a:solidFill>
                            <a:srgbClr val="FFFFFF"/>
                          </a:solidFill>
                          <a:latin typeface="Trebuchet MS"/>
                          <a:ea typeface="Trebuchet MS"/>
                          <a:cs typeface="Trebuchet MS"/>
                          <a:sym typeface="Trebuchet MS"/>
                        </a:rPr>
                        <a:t>STATUS</a:t>
                      </a:r>
                      <a:endParaRPr sz="600"/>
                    </a:p>
                  </a:txBody>
                  <a:tcPr marL="91425" marR="91425" marT="91425" marB="91425" anchor="ctr">
                    <a:lnL w="12700" cap="flat" cmpd="sng">
                      <a:solidFill>
                        <a:srgbClr val="DBC69B"/>
                      </a:solidFill>
                      <a:prstDash val="solid"/>
                      <a:round/>
                      <a:headEnd type="none" w="sm" len="sm"/>
                      <a:tailEnd type="none" w="sm" len="sm"/>
                    </a:lnL>
                    <a:lnR w="12700" cap="flat" cmpd="sng">
                      <a:solidFill>
                        <a:srgbClr val="DBC69B"/>
                      </a:solidFill>
                      <a:prstDash val="solid"/>
                      <a:round/>
                      <a:headEnd type="none" w="sm" len="sm"/>
                      <a:tailEnd type="none" w="sm" len="sm"/>
                    </a:lnR>
                    <a:lnT w="12700" cap="flat" cmpd="sng">
                      <a:solidFill>
                        <a:srgbClr val="DBC69B"/>
                      </a:solidFill>
                      <a:prstDash val="solid"/>
                      <a:round/>
                      <a:headEnd type="none" w="sm" len="sm"/>
                      <a:tailEnd type="none" w="sm" len="sm"/>
                    </a:lnT>
                    <a:solidFill>
                      <a:srgbClr val="9E7C38"/>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65</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homeowner, Mark wants to view details of the recycling location so that he can have a conversation with the company with any queries and know all the details of the working hour</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1"/>
                  </a:ext>
                </a:extLst>
              </a:tr>
              <a:tr h="21745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68</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Work on UI/UX and add more feature on Navigation Bar</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2"/>
                  </a:ext>
                </a:extLst>
              </a:tr>
              <a:tr h="211225">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72</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homeowner, Mark wants to know about the Frequently Ask Question screen so that he can get answers to some of the commonly ask question.</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3"/>
                  </a:ext>
                </a:extLst>
              </a:tr>
              <a:tr h="22370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74</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As a mechanic, Simon wants to create his own account(User Profile) on Squander so that he can save his personal information like address, phone number, etc into the app for later use.</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75</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Redesign the UI/UX</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Low</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SQD 79</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Design Squander to be User Friendly</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l" rtl="0">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 sz="500" b="1">
                          <a:solidFill>
                            <a:srgbClr val="FF0000"/>
                          </a:solidFill>
                          <a:latin typeface="Trebuchet MS"/>
                          <a:ea typeface="Trebuchet MS"/>
                          <a:cs typeface="Trebuchet MS"/>
                          <a:sym typeface="Trebuchet MS"/>
                        </a:rPr>
                        <a:t>TO DO</a:t>
                      </a:r>
                      <a:endParaRPr sz="500" b="1">
                        <a:solidFill>
                          <a:srgbClr val="6AA84F"/>
                        </a:solidFill>
                        <a:latin typeface="Trebuchet MS"/>
                        <a:ea typeface="Trebuchet MS"/>
                        <a:cs typeface="Trebuchet MS"/>
                        <a:sym typeface="Trebuchet MS"/>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74" name="Google Shape;474;p50"/>
          <p:cNvSpPr txBox="1">
            <a:spLocks noGrp="1"/>
          </p:cNvSpPr>
          <p:nvPr>
            <p:ph type="title"/>
          </p:nvPr>
        </p:nvSpPr>
        <p:spPr>
          <a:xfrm>
            <a:off x="692977" y="263711"/>
            <a:ext cx="7505700" cy="954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990"/>
              <a:buNone/>
            </a:pPr>
            <a:r>
              <a:rPr lang="en" sz="3200">
                <a:solidFill>
                  <a:srgbClr val="7F6000"/>
                </a:solidFill>
                <a:latin typeface="Nunito ExtraBold"/>
                <a:ea typeface="Nunito ExtraBold"/>
                <a:cs typeface="Nunito ExtraBold"/>
                <a:sym typeface="Nunito ExtraBold"/>
              </a:rPr>
              <a:t>SPRINT 7(NEXT SPRINT)</a:t>
            </a:r>
            <a:endParaRPr sz="3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51"/>
          <p:cNvPicPr preferRelativeResize="0"/>
          <p:nvPr/>
        </p:nvPicPr>
        <p:blipFill rotWithShape="1">
          <a:blip r:embed="rId3">
            <a:alphaModFix/>
          </a:blip>
          <a:srcRect t="6642" b="6632"/>
          <a:stretch/>
        </p:blipFill>
        <p:spPr>
          <a:xfrm>
            <a:off x="2655555" y="1153514"/>
            <a:ext cx="3570539" cy="2836471"/>
          </a:xfrm>
          <a:prstGeom prst="rect">
            <a:avLst/>
          </a:prstGeom>
          <a:noFill/>
          <a:ln>
            <a:noFill/>
          </a:ln>
        </p:spPr>
      </p:pic>
      <p:sp>
        <p:nvSpPr>
          <p:cNvPr id="480" name="Google Shape;480;p51"/>
          <p:cNvSpPr/>
          <p:nvPr/>
        </p:nvSpPr>
        <p:spPr>
          <a:xfrm>
            <a:off x="2325675" y="463525"/>
            <a:ext cx="4230300" cy="5796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PROJECT DEMO</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16"/>
          <p:cNvPicPr preferRelativeResize="0"/>
          <p:nvPr/>
        </p:nvPicPr>
        <p:blipFill rotWithShape="1">
          <a:blip r:embed="rId3">
            <a:alphaModFix/>
          </a:blip>
          <a:srcRect/>
          <a:stretch/>
        </p:blipFill>
        <p:spPr>
          <a:xfrm>
            <a:off x="925425" y="651899"/>
            <a:ext cx="7384176" cy="4155250"/>
          </a:xfrm>
          <a:prstGeom prst="rect">
            <a:avLst/>
          </a:prstGeom>
          <a:noFill/>
          <a:ln w="9525" cap="flat" cmpd="sng">
            <a:solidFill>
              <a:srgbClr val="7D5F02"/>
            </a:solidFill>
            <a:prstDash val="solid"/>
            <a:round/>
            <a:headEnd type="none" w="sm" len="sm"/>
            <a:tailEnd type="none" w="sm" len="sm"/>
          </a:ln>
        </p:spPr>
      </p:pic>
      <p:sp>
        <p:nvSpPr>
          <p:cNvPr id="197" name="Google Shape;197;p16"/>
          <p:cNvSpPr/>
          <p:nvPr/>
        </p:nvSpPr>
        <p:spPr>
          <a:xfrm>
            <a:off x="1622275" y="342675"/>
            <a:ext cx="6039600" cy="779400"/>
          </a:xfrm>
          <a:prstGeom prst="rect">
            <a:avLst/>
          </a:prstGeom>
          <a:solidFill>
            <a:srgbClr val="FEF2CD"/>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 sz="3200" b="0" i="0" u="none" strike="noStrike" cap="none">
                <a:solidFill>
                  <a:srgbClr val="7F6000"/>
                </a:solidFill>
                <a:latin typeface="Nunito ExtraBold"/>
                <a:ea typeface="Nunito ExtraBold"/>
                <a:cs typeface="Nunito ExtraBold"/>
                <a:sym typeface="Nunito ExtraBold"/>
              </a:rPr>
              <a:t>PROJECT OVERVIEW</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2"/>
          <p:cNvSpPr/>
          <p:nvPr/>
        </p:nvSpPr>
        <p:spPr>
          <a:xfrm>
            <a:off x="4423800" y="441575"/>
            <a:ext cx="4014300" cy="579600"/>
          </a:xfrm>
          <a:prstGeom prst="rect">
            <a:avLst/>
          </a:prstGeom>
          <a:solidFill>
            <a:srgbClr val="FFF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APP SCREENSHOTS</a:t>
            </a:r>
            <a:endParaRPr sz="2800" b="0" i="0" u="none" strike="noStrike" cap="none">
              <a:solidFill>
                <a:srgbClr val="7F6000"/>
              </a:solidFill>
              <a:latin typeface="Nunito ExtraBold"/>
              <a:ea typeface="Nunito ExtraBold"/>
              <a:cs typeface="Nunito ExtraBold"/>
              <a:sym typeface="Nunito ExtraBold"/>
            </a:endParaRPr>
          </a:p>
        </p:txBody>
      </p:sp>
      <p:pic>
        <p:nvPicPr>
          <p:cNvPr id="486" name="Google Shape;486;p52"/>
          <p:cNvPicPr preferRelativeResize="0"/>
          <p:nvPr/>
        </p:nvPicPr>
        <p:blipFill>
          <a:blip r:embed="rId3">
            <a:alphaModFix/>
          </a:blip>
          <a:stretch>
            <a:fillRect/>
          </a:stretch>
        </p:blipFill>
        <p:spPr>
          <a:xfrm>
            <a:off x="1107425" y="570825"/>
            <a:ext cx="2350401" cy="4254725"/>
          </a:xfrm>
          <a:prstGeom prst="rect">
            <a:avLst/>
          </a:prstGeom>
          <a:noFill/>
          <a:ln>
            <a:noFill/>
          </a:ln>
        </p:spPr>
      </p:pic>
      <p:sp>
        <p:nvSpPr>
          <p:cNvPr id="487" name="Google Shape;487;p52"/>
          <p:cNvSpPr txBox="1"/>
          <p:nvPr/>
        </p:nvSpPr>
        <p:spPr>
          <a:xfrm>
            <a:off x="4423800" y="1492900"/>
            <a:ext cx="3798000" cy="84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BF9000"/>
                </a:solidFill>
                <a:latin typeface="Trebuchet MS"/>
                <a:ea typeface="Trebuchet MS"/>
                <a:cs typeface="Trebuchet MS"/>
                <a:sym typeface="Trebuchet MS"/>
              </a:rPr>
              <a:t>Recycling location screen..</a:t>
            </a:r>
            <a:r>
              <a:rPr lang="en">
                <a:solidFill>
                  <a:srgbClr val="BF9000"/>
                </a:solidFill>
                <a:latin typeface="Trebuchet MS"/>
                <a:ea typeface="Trebuchet MS"/>
                <a:cs typeface="Trebuchet MS"/>
                <a:sym typeface="Trebuchet MS"/>
              </a:rPr>
              <a:t> </a:t>
            </a:r>
            <a:endParaRPr>
              <a:solidFill>
                <a:srgbClr val="BF9000"/>
              </a:solidFill>
              <a:latin typeface="Trebuchet MS"/>
              <a:ea typeface="Trebuchet MS"/>
              <a:cs typeface="Trebuchet MS"/>
              <a:sym typeface="Trebuchet MS"/>
            </a:endParaRPr>
          </a:p>
          <a:p>
            <a:pPr marL="0" lvl="0" indent="0" algn="l" rtl="0">
              <a:spcBef>
                <a:spcPts val="0"/>
              </a:spcBef>
              <a:spcAft>
                <a:spcPts val="0"/>
              </a:spcAft>
              <a:buNone/>
            </a:pPr>
            <a:endParaRPr>
              <a:solidFill>
                <a:srgbClr val="BF9000"/>
              </a:solidFill>
              <a:latin typeface="Trebuchet MS"/>
              <a:ea typeface="Trebuchet MS"/>
              <a:cs typeface="Trebuchet MS"/>
              <a:sym typeface="Trebuchet MS"/>
            </a:endParaRPr>
          </a:p>
          <a:p>
            <a:pPr marL="457200" lvl="0" indent="-317500" algn="l" rtl="0">
              <a:spcBef>
                <a:spcPts val="0"/>
              </a:spcBef>
              <a:spcAft>
                <a:spcPts val="0"/>
              </a:spcAft>
              <a:buClr>
                <a:schemeClr val="lt1"/>
              </a:buClr>
              <a:buSzPts val="1400"/>
              <a:buFont typeface="Trebuchet MS"/>
              <a:buChar char="●"/>
            </a:pPr>
            <a:r>
              <a:rPr lang="en">
                <a:solidFill>
                  <a:srgbClr val="BF9000"/>
                </a:solidFill>
                <a:latin typeface="Trebuchet MS"/>
                <a:ea typeface="Trebuchet MS"/>
                <a:cs typeface="Trebuchet MS"/>
                <a:sym typeface="Trebuchet MS"/>
              </a:rPr>
              <a:t>Permission to Access User Location</a:t>
            </a:r>
            <a:endParaRPr>
              <a:solidFill>
                <a:schemeClr val="lt1"/>
              </a:solidFill>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3"/>
          <p:cNvSpPr/>
          <p:nvPr/>
        </p:nvSpPr>
        <p:spPr>
          <a:xfrm>
            <a:off x="1076450" y="452550"/>
            <a:ext cx="3413100" cy="579600"/>
          </a:xfrm>
          <a:prstGeom prst="rect">
            <a:avLst/>
          </a:prstGeom>
          <a:solidFill>
            <a:srgbClr val="FFF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Continue..</a:t>
            </a:r>
            <a:endParaRPr sz="2800" b="0" i="0" u="none" strike="noStrike" cap="none">
              <a:solidFill>
                <a:srgbClr val="7F6000"/>
              </a:solidFill>
              <a:latin typeface="Nunito ExtraBold"/>
              <a:ea typeface="Nunito ExtraBold"/>
              <a:cs typeface="Nunito ExtraBold"/>
              <a:sym typeface="Nunito ExtraBold"/>
            </a:endParaRPr>
          </a:p>
        </p:txBody>
      </p:sp>
      <p:pic>
        <p:nvPicPr>
          <p:cNvPr id="493" name="Google Shape;493;p53"/>
          <p:cNvPicPr preferRelativeResize="0"/>
          <p:nvPr/>
        </p:nvPicPr>
        <p:blipFill>
          <a:blip r:embed="rId3">
            <a:alphaModFix/>
          </a:blip>
          <a:stretch>
            <a:fillRect/>
          </a:stretch>
        </p:blipFill>
        <p:spPr>
          <a:xfrm>
            <a:off x="5818575" y="458638"/>
            <a:ext cx="2216700" cy="4226227"/>
          </a:xfrm>
          <a:prstGeom prst="rect">
            <a:avLst/>
          </a:prstGeom>
          <a:noFill/>
          <a:ln>
            <a:noFill/>
          </a:ln>
        </p:spPr>
      </p:pic>
      <p:sp>
        <p:nvSpPr>
          <p:cNvPr id="494" name="Google Shape;494;p53"/>
          <p:cNvSpPr txBox="1"/>
          <p:nvPr/>
        </p:nvSpPr>
        <p:spPr>
          <a:xfrm>
            <a:off x="1076450" y="1701450"/>
            <a:ext cx="28869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rgbClr val="BF9000"/>
                </a:solidFill>
                <a:latin typeface="Trebuchet MS"/>
                <a:ea typeface="Trebuchet MS"/>
                <a:cs typeface="Trebuchet MS"/>
                <a:sym typeface="Trebuchet MS"/>
              </a:rPr>
              <a:t>Recycling location screen.</a:t>
            </a:r>
            <a:r>
              <a:rPr lang="en" sz="1600" b="1">
                <a:solidFill>
                  <a:schemeClr val="lt1"/>
                </a:solidFill>
                <a:latin typeface="Trebuchet MS"/>
                <a:ea typeface="Trebuchet MS"/>
                <a:cs typeface="Trebuchet MS"/>
                <a:sym typeface="Trebuchet MS"/>
              </a:rPr>
              <a:t>.</a:t>
            </a:r>
            <a:endParaRPr sz="1600" b="1">
              <a:solidFill>
                <a:schemeClr val="lt1"/>
              </a:solidFill>
              <a:latin typeface="Trebuchet MS"/>
              <a:ea typeface="Trebuchet MS"/>
              <a:cs typeface="Trebuchet MS"/>
              <a:sym typeface="Trebuchet MS"/>
            </a:endParaRPr>
          </a:p>
          <a:p>
            <a:pPr marL="0" lvl="0" indent="0" algn="l" rtl="0">
              <a:spcBef>
                <a:spcPts val="0"/>
              </a:spcBef>
              <a:spcAft>
                <a:spcPts val="0"/>
              </a:spcAft>
              <a:buNone/>
            </a:pPr>
            <a:endParaRPr>
              <a:solidFill>
                <a:schemeClr val="lt1"/>
              </a:solidFill>
              <a:latin typeface="Trebuchet MS"/>
              <a:ea typeface="Trebuchet MS"/>
              <a:cs typeface="Trebuchet MS"/>
              <a:sym typeface="Trebuchet MS"/>
            </a:endParaRPr>
          </a:p>
          <a:p>
            <a:pPr marL="457200" lvl="0" indent="-317500" algn="l" rtl="0">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Showing current Location.</a:t>
            </a:r>
            <a:endParaRPr>
              <a:solidFill>
                <a:srgbClr val="BF9000"/>
              </a:solidFill>
              <a:latin typeface="Trebuchet MS"/>
              <a:ea typeface="Trebuchet MS"/>
              <a:cs typeface="Trebuchet MS"/>
              <a:sym typeface="Trebuchet MS"/>
            </a:endParaRPr>
          </a:p>
          <a:p>
            <a:pPr marL="457200" lvl="0" indent="-317500" algn="l" rtl="0">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Nearby recycling location.</a:t>
            </a:r>
            <a:endParaRPr>
              <a:solidFill>
                <a:srgbClr val="BF9000"/>
              </a:solidFill>
              <a:latin typeface="Trebuchet MS"/>
              <a:ea typeface="Trebuchet MS"/>
              <a:cs typeface="Trebuchet MS"/>
              <a:sym typeface="Trebuchet MS"/>
            </a:endParaRPr>
          </a:p>
          <a:p>
            <a:pPr marL="457200" lvl="0" indent="-317500" algn="l" rtl="0">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And list of recycling Company.</a:t>
            </a:r>
            <a:endParaRPr>
              <a:solidFill>
                <a:schemeClr val="lt1"/>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4"/>
          <p:cNvSpPr/>
          <p:nvPr/>
        </p:nvSpPr>
        <p:spPr>
          <a:xfrm>
            <a:off x="2456850" y="449375"/>
            <a:ext cx="4230300" cy="579600"/>
          </a:xfrm>
          <a:prstGeom prst="rect">
            <a:avLst/>
          </a:prstGeom>
          <a:solidFill>
            <a:srgbClr val="FFF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API</a:t>
            </a:r>
            <a:endParaRPr sz="2800" b="0" i="0" u="none" strike="noStrike" cap="none">
              <a:solidFill>
                <a:srgbClr val="7F6000"/>
              </a:solidFill>
              <a:latin typeface="Nunito ExtraBold"/>
              <a:ea typeface="Nunito ExtraBold"/>
              <a:cs typeface="Nunito ExtraBold"/>
              <a:sym typeface="Nunito ExtraBold"/>
            </a:endParaRPr>
          </a:p>
        </p:txBody>
      </p:sp>
      <p:pic>
        <p:nvPicPr>
          <p:cNvPr id="500" name="Google Shape;500;p54"/>
          <p:cNvPicPr preferRelativeResize="0"/>
          <p:nvPr/>
        </p:nvPicPr>
        <p:blipFill>
          <a:blip r:embed="rId3">
            <a:alphaModFix/>
          </a:blip>
          <a:stretch>
            <a:fillRect/>
          </a:stretch>
        </p:blipFill>
        <p:spPr>
          <a:xfrm>
            <a:off x="1443625" y="1549075"/>
            <a:ext cx="1905000" cy="1905000"/>
          </a:xfrm>
          <a:prstGeom prst="rect">
            <a:avLst/>
          </a:prstGeom>
          <a:noFill/>
          <a:ln>
            <a:noFill/>
          </a:ln>
        </p:spPr>
      </p:pic>
      <p:sp>
        <p:nvSpPr>
          <p:cNvPr id="501" name="Google Shape;501;p54"/>
          <p:cNvSpPr txBox="1"/>
          <p:nvPr/>
        </p:nvSpPr>
        <p:spPr>
          <a:xfrm>
            <a:off x="1713925" y="3780475"/>
            <a:ext cx="1364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BF9000"/>
                </a:solidFill>
                <a:latin typeface="Trebuchet MS"/>
                <a:ea typeface="Trebuchet MS"/>
                <a:cs typeface="Trebuchet MS"/>
                <a:sym typeface="Trebuchet MS"/>
              </a:rPr>
              <a:t>MapKit API</a:t>
            </a:r>
            <a:endParaRPr sz="1700" b="1">
              <a:latin typeface="Calibri"/>
              <a:ea typeface="Calibri"/>
              <a:cs typeface="Calibri"/>
              <a:sym typeface="Calibri"/>
            </a:endParaRPr>
          </a:p>
        </p:txBody>
      </p:sp>
      <p:pic>
        <p:nvPicPr>
          <p:cNvPr id="502" name="Google Shape;502;p54"/>
          <p:cNvPicPr preferRelativeResize="0"/>
          <p:nvPr/>
        </p:nvPicPr>
        <p:blipFill>
          <a:blip r:embed="rId4">
            <a:alphaModFix/>
          </a:blip>
          <a:stretch>
            <a:fillRect/>
          </a:stretch>
        </p:blipFill>
        <p:spPr>
          <a:xfrm>
            <a:off x="5477825" y="1437800"/>
            <a:ext cx="2496750" cy="2016275"/>
          </a:xfrm>
          <a:prstGeom prst="rect">
            <a:avLst/>
          </a:prstGeom>
          <a:noFill/>
          <a:ln>
            <a:noFill/>
          </a:ln>
        </p:spPr>
      </p:pic>
      <p:sp>
        <p:nvSpPr>
          <p:cNvPr id="503" name="Google Shape;503;p54"/>
          <p:cNvSpPr txBox="1"/>
          <p:nvPr/>
        </p:nvSpPr>
        <p:spPr>
          <a:xfrm>
            <a:off x="5812150" y="3822375"/>
            <a:ext cx="20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Calibri"/>
                <a:ea typeface="Calibri"/>
                <a:cs typeface="Calibri"/>
                <a:sym typeface="Calibri"/>
              </a:rPr>
              <a:t>   </a:t>
            </a:r>
            <a:r>
              <a:rPr lang="en" sz="1600" b="1">
                <a:solidFill>
                  <a:srgbClr val="BF9000"/>
                </a:solidFill>
                <a:latin typeface="Trebuchet MS"/>
                <a:ea typeface="Trebuchet MS"/>
                <a:cs typeface="Trebuchet MS"/>
                <a:sym typeface="Trebuchet MS"/>
              </a:rPr>
              <a:t>Core Location API</a:t>
            </a:r>
            <a:endParaRPr sz="1700" b="1">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5"/>
          <p:cNvSpPr txBox="1"/>
          <p:nvPr/>
        </p:nvSpPr>
        <p:spPr>
          <a:xfrm>
            <a:off x="712269" y="1751942"/>
            <a:ext cx="5559300" cy="646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800" b="1" i="0" u="sng" strike="noStrike" cap="none">
                <a:solidFill>
                  <a:srgbClr val="9E7C38"/>
                </a:solidFill>
                <a:latin typeface="Trebuchet MS"/>
                <a:ea typeface="Trebuchet MS"/>
                <a:cs typeface="Trebuchet MS"/>
                <a:sym typeface="Trebuchet MS"/>
              </a:rPr>
              <a:t>GitHub</a:t>
            </a:r>
            <a:r>
              <a:rPr lang="en" sz="1800" b="0" i="0" u="none" strike="noStrike" cap="none">
                <a:solidFill>
                  <a:srgbClr val="9E7C38"/>
                </a:solidFill>
                <a:latin typeface="Trebuchet MS"/>
                <a:ea typeface="Trebuchet MS"/>
                <a:cs typeface="Trebuchet MS"/>
                <a:sym typeface="Trebuchet MS"/>
              </a:rPr>
              <a:t>: - https://github.com/anku518/Squander/wiki</a:t>
            </a:r>
            <a:endParaRPr sz="1800" b="0" i="0" u="none" strike="noStrike" cap="none">
              <a:solidFill>
                <a:srgbClr val="000000"/>
              </a:solidFill>
              <a:latin typeface="Arial"/>
              <a:ea typeface="Arial"/>
              <a:cs typeface="Arial"/>
              <a:sym typeface="Arial"/>
            </a:endParaRPr>
          </a:p>
        </p:txBody>
      </p:sp>
      <p:pic>
        <p:nvPicPr>
          <p:cNvPr id="509" name="Google Shape;509;p55"/>
          <p:cNvPicPr preferRelativeResize="0"/>
          <p:nvPr/>
        </p:nvPicPr>
        <p:blipFill rotWithShape="1">
          <a:blip r:embed="rId3">
            <a:alphaModFix/>
          </a:blip>
          <a:srcRect/>
          <a:stretch/>
        </p:blipFill>
        <p:spPr>
          <a:xfrm>
            <a:off x="6189882" y="1792492"/>
            <a:ext cx="2241849" cy="2241849"/>
          </a:xfrm>
          <a:prstGeom prst="rect">
            <a:avLst/>
          </a:prstGeom>
          <a:noFill/>
          <a:ln>
            <a:noFill/>
          </a:ln>
        </p:spPr>
      </p:pic>
      <p:sp>
        <p:nvSpPr>
          <p:cNvPr id="510" name="Google Shape;510;p55"/>
          <p:cNvSpPr/>
          <p:nvPr/>
        </p:nvSpPr>
        <p:spPr>
          <a:xfrm>
            <a:off x="2283250" y="497325"/>
            <a:ext cx="4230300" cy="579600"/>
          </a:xfrm>
          <a:prstGeom prst="rect">
            <a:avLst/>
          </a:prstGeom>
          <a:solidFill>
            <a:srgbClr val="FFF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GITHUB LINK</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p:nvPr/>
        </p:nvSpPr>
        <p:spPr>
          <a:xfrm>
            <a:off x="1073800" y="1485900"/>
            <a:ext cx="4230300" cy="2668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As the population is increasing the amount of waste produced is also increasing.</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The world produces 2.01 billion tons of urban solid waste yearly, with the United States being the highest producer of waste.</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Most of the waste produced remains unprocessed due to a lack of recycling knowledge.</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Squander app overcomes this problem by providing a way for waste recycling through a machine learning platform.</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Trebuchet MS"/>
              <a:ea typeface="Trebuchet MS"/>
              <a:cs typeface="Trebuchet MS"/>
              <a:sym typeface="Trebuchet MS"/>
            </a:endParaRPr>
          </a:p>
        </p:txBody>
      </p:sp>
      <p:pic>
        <p:nvPicPr>
          <p:cNvPr id="203" name="Google Shape;203;p17"/>
          <p:cNvPicPr preferRelativeResize="0"/>
          <p:nvPr/>
        </p:nvPicPr>
        <p:blipFill rotWithShape="1">
          <a:blip r:embed="rId3">
            <a:alphaModFix/>
          </a:blip>
          <a:srcRect/>
          <a:stretch/>
        </p:blipFill>
        <p:spPr>
          <a:xfrm>
            <a:off x="5304100" y="1664747"/>
            <a:ext cx="3069076" cy="2190075"/>
          </a:xfrm>
          <a:prstGeom prst="rect">
            <a:avLst/>
          </a:prstGeom>
          <a:noFill/>
          <a:ln>
            <a:noFill/>
          </a:ln>
        </p:spPr>
      </p:pic>
      <p:sp>
        <p:nvSpPr>
          <p:cNvPr id="204" name="Google Shape;204;p17"/>
          <p:cNvSpPr/>
          <p:nvPr/>
        </p:nvSpPr>
        <p:spPr>
          <a:xfrm>
            <a:off x="2325675" y="463525"/>
            <a:ext cx="4230300" cy="5796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PROBLEM STATEMENT</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p:nvPr/>
        </p:nvSpPr>
        <p:spPr>
          <a:xfrm>
            <a:off x="1134836" y="1301750"/>
            <a:ext cx="6809014" cy="28446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20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Squander app provides a complete solution to organize and plan the disposal of waste. It uses a machine learning algorithm to detect recyclable waste from images and provide proper disposal.</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15000"/>
              </a:lnSpc>
              <a:spcBef>
                <a:spcPts val="120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Squander app is an Image-based Waste detection mobile application.</a:t>
            </a:r>
            <a:endParaRPr sz="1100" b="0" i="0" u="none" strike="noStrike" cap="none">
              <a:solidFill>
                <a:srgbClr val="BF9000"/>
              </a:solidFill>
              <a:latin typeface="Trebuchet MS"/>
              <a:ea typeface="Trebuchet MS"/>
              <a:cs typeface="Trebuchet MS"/>
              <a:sym typeface="Trebuchet MS"/>
            </a:endParaRPr>
          </a:p>
          <a:p>
            <a:pPr marL="91440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The app works with an image submission by the user and a trained machine learning-based model runs on the image which gives results and information about that image.</a:t>
            </a:r>
            <a:endParaRPr sz="1100" b="0" i="0" u="none" strike="noStrike" cap="none">
              <a:solidFill>
                <a:srgbClr val="BF9000"/>
              </a:solidFill>
              <a:latin typeface="Trebuchet MS"/>
              <a:ea typeface="Trebuchet MS"/>
              <a:cs typeface="Trebuchet MS"/>
              <a:sym typeface="Trebuchet MS"/>
            </a:endParaRPr>
          </a:p>
          <a:p>
            <a:pPr marL="91440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As Squander is an image-based application, it’s an easy tool to detect waste by underlying simple steps in the application. </a:t>
            </a: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And the application also has a feature that provides the nearest recycling location with an option to schedule a pick of your waste by the recycling factory </a:t>
            </a:r>
            <a:endParaRPr sz="2000" b="0" i="0" u="none" strike="noStrike" cap="none">
              <a:solidFill>
                <a:srgbClr val="BF9000"/>
              </a:solidFill>
              <a:latin typeface="Trebuchet MS"/>
              <a:ea typeface="Trebuchet MS"/>
              <a:cs typeface="Trebuchet MS"/>
              <a:sym typeface="Trebuchet MS"/>
            </a:endParaRPr>
          </a:p>
        </p:txBody>
      </p:sp>
      <p:sp>
        <p:nvSpPr>
          <p:cNvPr id="210" name="Google Shape;210;p18"/>
          <p:cNvSpPr/>
          <p:nvPr/>
        </p:nvSpPr>
        <p:spPr>
          <a:xfrm>
            <a:off x="2154700" y="463525"/>
            <a:ext cx="4401300" cy="5796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PROJECT DESCRIPTION </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19"/>
          <p:cNvPicPr preferRelativeResize="0"/>
          <p:nvPr/>
        </p:nvPicPr>
        <p:blipFill rotWithShape="1">
          <a:blip r:embed="rId3">
            <a:alphaModFix/>
          </a:blip>
          <a:srcRect/>
          <a:stretch/>
        </p:blipFill>
        <p:spPr>
          <a:xfrm>
            <a:off x="1408175" y="795950"/>
            <a:ext cx="6195150" cy="3769126"/>
          </a:xfrm>
          <a:prstGeom prst="rect">
            <a:avLst/>
          </a:prstGeom>
          <a:noFill/>
          <a:ln>
            <a:noFill/>
          </a:ln>
        </p:spPr>
      </p:pic>
      <p:sp>
        <p:nvSpPr>
          <p:cNvPr id="216" name="Google Shape;216;p19"/>
          <p:cNvSpPr/>
          <p:nvPr/>
        </p:nvSpPr>
        <p:spPr>
          <a:xfrm>
            <a:off x="3073250" y="414225"/>
            <a:ext cx="2865000" cy="550800"/>
          </a:xfrm>
          <a:prstGeom prst="rect">
            <a:avLst/>
          </a:prstGeom>
          <a:solidFill>
            <a:srgbClr val="FFF2CC"/>
          </a:solidFill>
          <a:ln w="9525" cap="flat" cmpd="sng">
            <a:solidFill>
              <a:srgbClr val="7D5F0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7F6000"/>
                </a:solidFill>
                <a:latin typeface="Nunito ExtraBold"/>
                <a:ea typeface="Nunito ExtraBold"/>
                <a:cs typeface="Nunito ExtraBold"/>
                <a:sym typeface="Nunito ExtraBold"/>
              </a:rPr>
              <a:t>PERSONA</a:t>
            </a:r>
            <a:endParaRPr sz="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0"/>
          <p:cNvSpPr txBox="1">
            <a:spLocks noGrp="1"/>
          </p:cNvSpPr>
          <p:nvPr>
            <p:ph type="title"/>
          </p:nvPr>
        </p:nvSpPr>
        <p:spPr>
          <a:xfrm>
            <a:off x="718600" y="5408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b="1">
                <a:latin typeface="Trebuchet MS"/>
                <a:ea typeface="Trebuchet MS"/>
                <a:cs typeface="Trebuchet MS"/>
                <a:sym typeface="Trebuchet MS"/>
              </a:rPr>
              <a:t>Jill, the party host</a:t>
            </a:r>
            <a:endParaRPr b="1">
              <a:latin typeface="Trebuchet MS"/>
              <a:ea typeface="Trebuchet MS"/>
              <a:cs typeface="Trebuchet MS"/>
              <a:sym typeface="Trebuchet MS"/>
            </a:endParaRPr>
          </a:p>
        </p:txBody>
      </p:sp>
      <p:sp>
        <p:nvSpPr>
          <p:cNvPr id="222" name="Google Shape;222;p20"/>
          <p:cNvSpPr txBox="1"/>
          <p:nvPr/>
        </p:nvSpPr>
        <p:spPr>
          <a:xfrm>
            <a:off x="634725" y="1820050"/>
            <a:ext cx="7348500" cy="2555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Background Profile: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Jill, a 32-year-old. He is an event organizer of a well-reputed company in the city. He has organized many big parties and is always busy with his job. He takes all the responsibility and his duties also include providing a good food service. He gets many clients, particularly for the food he provides. His organization is popular among the people Jill does many parties and he collected more food waste by the end of the party. Jill would like to know the waste identified from the image uploaded so that he can confirm the photo he uploaded was processable.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How can Squander help?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Jill being responsible for organizing the party. He wants to recycle all the waste by segregating in rightful manner and help the surrounding environment. He can use an application. Squander which provides his needs by showing the results of nearest recycling company location for all the food waste from his parties that happen wherever in the city. Squander makes an efficient and easiest way in someone’s life like Jill’s </a:t>
            </a:r>
            <a:endParaRPr sz="1100" b="0" i="0" u="none" strike="noStrike" cap="none">
              <a:solidFill>
                <a:srgbClr val="BF9000"/>
              </a:solidFill>
              <a:latin typeface="Trebuchet MS"/>
              <a:ea typeface="Trebuchet MS"/>
              <a:cs typeface="Trebuchet MS"/>
              <a:sym typeface="Trebuchet MS"/>
            </a:endParaRPr>
          </a:p>
        </p:txBody>
      </p:sp>
      <p:pic>
        <p:nvPicPr>
          <p:cNvPr id="223" name="Google Shape;223;p20"/>
          <p:cNvPicPr preferRelativeResize="0"/>
          <p:nvPr/>
        </p:nvPicPr>
        <p:blipFill rotWithShape="1">
          <a:blip r:embed="rId3">
            <a:alphaModFix/>
          </a:blip>
          <a:srcRect/>
          <a:stretch/>
        </p:blipFill>
        <p:spPr>
          <a:xfrm>
            <a:off x="5373804" y="540800"/>
            <a:ext cx="2454900" cy="1543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1"/>
          <p:cNvSpPr txBox="1">
            <a:spLocks noGrp="1"/>
          </p:cNvSpPr>
          <p:nvPr>
            <p:ph type="title"/>
          </p:nvPr>
        </p:nvSpPr>
        <p:spPr>
          <a:xfrm>
            <a:off x="819150" y="540800"/>
            <a:ext cx="7505700" cy="9546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b="1">
                <a:latin typeface="Trebuchet MS"/>
                <a:ea typeface="Trebuchet MS"/>
                <a:cs typeface="Trebuchet MS"/>
                <a:sym typeface="Trebuchet MS"/>
              </a:rPr>
              <a:t>Simon, the mechanic</a:t>
            </a:r>
            <a:endParaRPr b="1">
              <a:latin typeface="Trebuchet MS"/>
              <a:ea typeface="Trebuchet MS"/>
              <a:cs typeface="Trebuchet MS"/>
              <a:sym typeface="Trebuchet MS"/>
            </a:endParaRPr>
          </a:p>
          <a:p>
            <a:pPr marL="0" lvl="0" indent="0" algn="l" rtl="0">
              <a:lnSpc>
                <a:spcPct val="100000"/>
              </a:lnSpc>
              <a:spcBef>
                <a:spcPts val="0"/>
              </a:spcBef>
              <a:spcAft>
                <a:spcPts val="0"/>
              </a:spcAft>
              <a:buSzPts val="3000"/>
              <a:buNone/>
            </a:pPr>
            <a:endParaRPr/>
          </a:p>
          <a:p>
            <a:pPr marL="0" lvl="0" indent="0" algn="l" rtl="0">
              <a:lnSpc>
                <a:spcPct val="100000"/>
              </a:lnSpc>
              <a:spcBef>
                <a:spcPts val="0"/>
              </a:spcBef>
              <a:spcAft>
                <a:spcPts val="0"/>
              </a:spcAft>
              <a:buSzPts val="3000"/>
              <a:buNone/>
            </a:pPr>
            <a:endParaRPr/>
          </a:p>
        </p:txBody>
      </p:sp>
      <p:sp>
        <p:nvSpPr>
          <p:cNvPr id="229" name="Google Shape;229;p21"/>
          <p:cNvSpPr txBox="1"/>
          <p:nvPr/>
        </p:nvSpPr>
        <p:spPr>
          <a:xfrm>
            <a:off x="819150" y="1744350"/>
            <a:ext cx="7352100" cy="2555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Background Profile: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Simon is a mechanic for ten years. His age is of 35 years. His jobs is to inspect and repair vehicles, machinery, and light trucks. And he is known for his good service providing for his customers. He works in an indoor garage. Simon’s culminated with metallic waste from his work and he wants to find a recycling location to recycle it and make some money from scrap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How can Squander help? </a:t>
            </a: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endParaRPr sz="1100" b="0" i="0" u="none" strike="noStrike" cap="none">
              <a:solidFill>
                <a:srgbClr val="BF9000"/>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1100"/>
              <a:buFont typeface="Arial"/>
              <a:buNone/>
            </a:pPr>
            <a:r>
              <a:rPr lang="en" sz="1100" b="0" i="0" u="none" strike="noStrike" cap="none">
                <a:solidFill>
                  <a:srgbClr val="BF9000"/>
                </a:solidFill>
                <a:latin typeface="Trebuchet MS"/>
                <a:ea typeface="Trebuchet MS"/>
                <a:cs typeface="Trebuchet MS"/>
                <a:sym typeface="Trebuchet MS"/>
              </a:rPr>
              <a:t>Simon can use the Squander application that helps him to find the nearest recycling company location for the waste to recycle from the comfort of his garage. This would allow him to find and provide easy access directly to the recycling company. He doesn’t have to worry about the waste and where to recycle it. Through Squander it makes his life easier.  </a:t>
            </a:r>
            <a:endParaRPr sz="1100" b="0" i="0" u="none" strike="noStrike" cap="none">
              <a:solidFill>
                <a:srgbClr val="BF9000"/>
              </a:solidFill>
              <a:latin typeface="Trebuchet MS"/>
              <a:ea typeface="Trebuchet MS"/>
              <a:cs typeface="Trebuchet MS"/>
              <a:sym typeface="Trebuchet MS"/>
            </a:endParaRPr>
          </a:p>
        </p:txBody>
      </p:sp>
      <p:pic>
        <p:nvPicPr>
          <p:cNvPr id="230" name="Google Shape;230;p21"/>
          <p:cNvPicPr preferRelativeResize="0"/>
          <p:nvPr/>
        </p:nvPicPr>
        <p:blipFill rotWithShape="1">
          <a:blip r:embed="rId3">
            <a:alphaModFix/>
          </a:blip>
          <a:srcRect/>
          <a:stretch/>
        </p:blipFill>
        <p:spPr>
          <a:xfrm>
            <a:off x="5596069" y="540800"/>
            <a:ext cx="2417301" cy="1611525"/>
          </a:xfrm>
          <a:prstGeom prst="rect">
            <a:avLst/>
          </a:prstGeom>
          <a:noFill/>
          <a:ln>
            <a:noFill/>
          </a:ln>
        </p:spPr>
      </p:pic>
      <p:sp>
        <p:nvSpPr>
          <p:cNvPr id="231" name="Google Shape;231;p21"/>
          <p:cNvSpPr txBox="1"/>
          <p:nvPr/>
        </p:nvSpPr>
        <p:spPr>
          <a:xfrm>
            <a:off x="2902325" y="2566150"/>
            <a:ext cx="626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2974</Words>
  <Application>Microsoft Office PowerPoint</Application>
  <PresentationFormat>On-screen Show (16:9)</PresentationFormat>
  <Paragraphs>501</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Nunito ExtraBold</vt:lpstr>
      <vt:lpstr>Arial</vt:lpstr>
      <vt:lpstr>Trebuchet MS</vt:lpstr>
      <vt:lpstr>Roboto Thin</vt:lpstr>
      <vt:lpstr>Nunito</vt:lpstr>
      <vt:lpstr>Calibri</vt:lpstr>
      <vt:lpstr>Raleway ExtraBold</vt:lpstr>
      <vt:lpstr>Shift</vt:lpstr>
      <vt:lpstr>SQUANDER</vt:lpstr>
      <vt:lpstr>AGENDA</vt:lpstr>
      <vt:lpstr>PowerPoint Presentation</vt:lpstr>
      <vt:lpstr>PowerPoint Presentation</vt:lpstr>
      <vt:lpstr>PowerPoint Presentation</vt:lpstr>
      <vt:lpstr>PowerPoint Presentation</vt:lpstr>
      <vt:lpstr>PowerPoint Presentation</vt:lpstr>
      <vt:lpstr>Jill, the party host</vt:lpstr>
      <vt:lpstr>Simon, the mechanic  </vt:lpstr>
      <vt:lpstr>David, the retiree </vt:lpstr>
      <vt:lpstr>PowerPoint Presentation</vt:lpstr>
      <vt:lpstr>PowerPoint Presentation</vt:lpstr>
      <vt:lpstr>PowerPoint Presentation</vt:lpstr>
      <vt:lpstr>TECHNOLOGIES USED </vt:lpstr>
      <vt:lpstr>PowerPoint Presentation</vt:lpstr>
      <vt:lpstr>SQUANDER ARCHITECTURE</vt:lpstr>
      <vt:lpstr>MACHINE LEARNING ALGORITHM</vt:lpstr>
      <vt:lpstr>MODEL CLASSIFICATION</vt:lpstr>
      <vt:lpstr>MODEL EVALUATION</vt:lpstr>
      <vt:lpstr>Transfer Learning</vt:lpstr>
      <vt:lpstr>PowerPoint Presentation</vt:lpstr>
      <vt:lpstr>SPRINT 5 RECAP </vt:lpstr>
      <vt:lpstr>SPRINT 5 vs SPRINT 6</vt:lpstr>
      <vt:lpstr>Improvement From Professor Feedback </vt:lpstr>
      <vt:lpstr>PowerPoint Presentation</vt:lpstr>
      <vt:lpstr>PRODUCT BACKLOG</vt:lpstr>
      <vt:lpstr>SPRINT BACKLOG</vt:lpstr>
      <vt:lpstr>USER STORIES &amp; ACCEPTANCE CRITERIA</vt:lpstr>
      <vt:lpstr>PowerPoint Presentation</vt:lpstr>
      <vt:lpstr>TEST CASES</vt:lpstr>
      <vt:lpstr>STORIES COMPLETED  </vt:lpstr>
      <vt:lpstr>STORIES NOT COMPLETED  </vt:lpstr>
      <vt:lpstr>BURNDOWN CHART</vt:lpstr>
      <vt:lpstr>COMMITTED/COMPLETED RATIO</vt:lpstr>
      <vt:lpstr>PowerPoint Presentation</vt:lpstr>
      <vt:lpstr>RETROSPECTIVE</vt:lpstr>
      <vt:lpstr>PowerPoint Presentation</vt:lpstr>
      <vt:lpstr>SPRINT 7(NEXT SPRINT)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SQUANDER</dc:title>
  <cp:lastModifiedBy>Aakansha Agarwala</cp:lastModifiedBy>
  <cp:revision>1</cp:revision>
  <dcterms:modified xsi:type="dcterms:W3CDTF">2022-11-02T15:42:56Z</dcterms:modified>
</cp:coreProperties>
</file>